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handoutMasterIdLst>
    <p:handoutMasterId r:id="rId28"/>
  </p:handoutMasterIdLst>
  <p:sldIdLst>
    <p:sldId id="256" r:id="rId2"/>
    <p:sldId id="257" r:id="rId3"/>
    <p:sldId id="258" r:id="rId4"/>
    <p:sldId id="274" r:id="rId5"/>
    <p:sldId id="264" r:id="rId6"/>
    <p:sldId id="266" r:id="rId7"/>
    <p:sldId id="270" r:id="rId8"/>
    <p:sldId id="269" r:id="rId9"/>
    <p:sldId id="265" r:id="rId10"/>
    <p:sldId id="271" r:id="rId11"/>
    <p:sldId id="272" r:id="rId12"/>
    <p:sldId id="273" r:id="rId13"/>
    <p:sldId id="291" r:id="rId14"/>
    <p:sldId id="285" r:id="rId15"/>
    <p:sldId id="275" r:id="rId16"/>
    <p:sldId id="276" r:id="rId17"/>
    <p:sldId id="277" r:id="rId18"/>
    <p:sldId id="286" r:id="rId19"/>
    <p:sldId id="287" r:id="rId20"/>
    <p:sldId id="278" r:id="rId21"/>
    <p:sldId id="288" r:id="rId22"/>
    <p:sldId id="294" r:id="rId23"/>
    <p:sldId id="289" r:id="rId24"/>
    <p:sldId id="290" r:id="rId25"/>
    <p:sldId id="292" r:id="rId26"/>
    <p:sldId id="262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3D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41" autoAdjust="0"/>
    <p:restoredTop sz="94660"/>
  </p:normalViewPr>
  <p:slideViewPr>
    <p:cSldViewPr snapToGrid="0">
      <p:cViewPr varScale="1">
        <p:scale>
          <a:sx n="68" d="100"/>
          <a:sy n="68" d="100"/>
        </p:scale>
        <p:origin x="6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4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Se&#353;it4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Se&#353;it4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Se&#353;it4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Se&#353;it4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4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4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Se&#353;it4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Se&#353;it4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Se&#353;it4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Se&#353;it4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Se&#353;it4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Se&#353;it4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List1!$C$19:$C$25</c:f>
              <c:strCache>
                <c:ptCount val="7"/>
                <c:pt idx="0">
                  <c:v>State or its citizens</c:v>
                </c:pt>
                <c:pt idx="1">
                  <c:v>Political office</c:v>
                </c:pt>
                <c:pt idx="2">
                  <c:v>Foreign states</c:v>
                </c:pt>
                <c:pt idx="3">
                  <c:v>Own party</c:v>
                </c:pt>
                <c:pt idx="4">
                  <c:v>Character failure</c:v>
                </c:pt>
                <c:pt idx="5">
                  <c:v>Gender (female)</c:v>
                </c:pt>
                <c:pt idx="6">
                  <c:v>Gender (male)</c:v>
                </c:pt>
              </c:strCache>
            </c:strRef>
          </c:cat>
          <c:val>
            <c:numRef>
              <c:f>List1!$D$19:$D$25</c:f>
              <c:numCache>
                <c:formatCode>General</c:formatCode>
                <c:ptCount val="7"/>
                <c:pt idx="0">
                  <c:v>273</c:v>
                </c:pt>
                <c:pt idx="1">
                  <c:v>233</c:v>
                </c:pt>
                <c:pt idx="2">
                  <c:v>174</c:v>
                </c:pt>
                <c:pt idx="3">
                  <c:v>2</c:v>
                </c:pt>
                <c:pt idx="4">
                  <c:v>43</c:v>
                </c:pt>
                <c:pt idx="5">
                  <c:v>67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C0-458B-91DB-D72836A61CA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10116832"/>
        <c:axId val="1285155072"/>
      </c:barChart>
      <c:catAx>
        <c:axId val="151011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85155072"/>
        <c:crosses val="autoZero"/>
        <c:auto val="1"/>
        <c:lblAlgn val="ctr"/>
        <c:lblOffset val="100"/>
        <c:noMultiLvlLbl val="0"/>
      </c:catAx>
      <c:valAx>
        <c:axId val="1285155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1011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318417525625733E-3"/>
          <c:y val="4.967074553442398E-3"/>
          <c:w val="0.94607843137254899"/>
          <c:h val="0.764096198072960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List1!$D$32:$I$32</c:f>
              <c:strCache>
                <c:ptCount val="6"/>
                <c:pt idx="0">
                  <c:v>State or its citizens</c:v>
                </c:pt>
                <c:pt idx="1">
                  <c:v>Political office</c:v>
                </c:pt>
                <c:pt idx="2">
                  <c:v>Foreign states</c:v>
                </c:pt>
                <c:pt idx="3">
                  <c:v>Own party</c:v>
                </c:pt>
                <c:pt idx="4">
                  <c:v>Character failure</c:v>
                </c:pt>
                <c:pt idx="5">
                  <c:v>Gender</c:v>
                </c:pt>
              </c:strCache>
            </c:strRef>
          </c:cat>
          <c:val>
            <c:numRef>
              <c:f>List1!$D$38:$I$38</c:f>
              <c:numCache>
                <c:formatCode>General</c:formatCode>
                <c:ptCount val="6"/>
                <c:pt idx="0">
                  <c:v>34</c:v>
                </c:pt>
                <c:pt idx="1">
                  <c:v>25</c:v>
                </c:pt>
                <c:pt idx="2">
                  <c:v>18</c:v>
                </c:pt>
                <c:pt idx="3">
                  <c:v>0</c:v>
                </c:pt>
                <c:pt idx="4">
                  <c:v>10</c:v>
                </c:pt>
                <c:pt idx="5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31-47E7-9460-2468CB0EDB1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63690032"/>
        <c:axId val="1035940288"/>
      </c:barChart>
      <c:catAx>
        <c:axId val="156369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35940288"/>
        <c:crosses val="autoZero"/>
        <c:auto val="1"/>
        <c:lblAlgn val="ctr"/>
        <c:lblOffset val="100"/>
        <c:noMultiLvlLbl val="0"/>
      </c:catAx>
      <c:valAx>
        <c:axId val="1035940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6369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List1!$G$100:$H$125</c:f>
              <c:multiLvlStrCache>
                <c:ptCount val="26"/>
                <c:lvl>
                  <c:pt idx="0">
                    <c:v>elitist</c:v>
                  </c:pt>
                  <c:pt idx="1">
                    <c:v>liar</c:v>
                  </c:pt>
                  <c:pt idx="2">
                    <c:v>loser</c:v>
                  </c:pt>
                  <c:pt idx="3">
                    <c:v>totalitarian</c:v>
                  </c:pt>
                  <c:pt idx="4">
                    <c:v>big spender</c:v>
                  </c:pt>
                  <c:pt idx="5">
                    <c:v>embarassing</c:v>
                  </c:pt>
                  <c:pt idx="6">
                    <c:v>saboteur</c:v>
                  </c:pt>
                  <c:pt idx="7">
                    <c:v>incompetent</c:v>
                  </c:pt>
                  <c:pt idx="8">
                    <c:v>fanatic</c:v>
                  </c:pt>
                  <c:pt idx="9">
                    <c:v>criminal</c:v>
                  </c:pt>
                  <c:pt idx="10">
                    <c:v>mobster</c:v>
                  </c:pt>
                  <c:pt idx="11">
                    <c:v>rebel</c:v>
                  </c:pt>
                  <c:pt idx="12">
                    <c:v>opportunist</c:v>
                  </c:pt>
                  <c:pt idx="13">
                    <c:v>publicity seeker</c:v>
                  </c:pt>
                  <c:pt idx="14">
                    <c:v>power abuser</c:v>
                  </c:pt>
                  <c:pt idx="15">
                    <c:v>puppet of the West</c:v>
                  </c:pt>
                  <c:pt idx="16">
                    <c:v>warmonger</c:v>
                  </c:pt>
                  <c:pt idx="17">
                    <c:v>traitor</c:v>
                  </c:pt>
                  <c:pt idx="18">
                    <c:v>arrogant</c:v>
                  </c:pt>
                  <c:pt idx="19">
                    <c:v>careerist</c:v>
                  </c:pt>
                  <c:pt idx="20">
                    <c:v>immoral</c:v>
                  </c:pt>
                  <c:pt idx="21">
                    <c:v>coward</c:v>
                  </c:pt>
                  <c:pt idx="22">
                    <c:v>stupidity</c:v>
                  </c:pt>
                  <c:pt idx="23">
                    <c:v>physical appearance</c:v>
                  </c:pt>
                  <c:pt idx="24">
                    <c:v>agressive</c:v>
                  </c:pt>
                  <c:pt idx="25">
                    <c:v>immaturity</c:v>
                  </c:pt>
                </c:lvl>
                <c:lvl>
                  <c:pt idx="0">
                    <c:v>State or its citizens</c:v>
                  </c:pt>
                  <c:pt idx="7">
                    <c:v>Political office</c:v>
                  </c:pt>
                  <c:pt idx="15">
                    <c:v>Foreign states</c:v>
                  </c:pt>
                  <c:pt idx="18">
                    <c:v>Character failure</c:v>
                  </c:pt>
                  <c:pt idx="22">
                    <c:v>Gender</c:v>
                  </c:pt>
                </c:lvl>
              </c:multiLvlStrCache>
            </c:multiLvlStrRef>
          </c:cat>
          <c:val>
            <c:numRef>
              <c:f>List1!$I$100:$I$125</c:f>
              <c:numCache>
                <c:formatCode>General</c:formatCode>
                <c:ptCount val="26"/>
                <c:pt idx="0">
                  <c:v>9</c:v>
                </c:pt>
                <c:pt idx="1">
                  <c:v>3</c:v>
                </c:pt>
                <c:pt idx="2">
                  <c:v>7</c:v>
                </c:pt>
                <c:pt idx="3">
                  <c:v>4</c:v>
                </c:pt>
                <c:pt idx="4">
                  <c:v>5</c:v>
                </c:pt>
                <c:pt idx="5">
                  <c:v>1</c:v>
                </c:pt>
                <c:pt idx="6">
                  <c:v>5</c:v>
                </c:pt>
                <c:pt idx="7">
                  <c:v>6</c:v>
                </c:pt>
                <c:pt idx="8">
                  <c:v>5</c:v>
                </c:pt>
                <c:pt idx="9">
                  <c:v>1</c:v>
                </c:pt>
                <c:pt idx="10">
                  <c:v>3</c:v>
                </c:pt>
                <c:pt idx="11">
                  <c:v>2</c:v>
                </c:pt>
                <c:pt idx="12">
                  <c:v>1</c:v>
                </c:pt>
                <c:pt idx="13">
                  <c:v>6</c:v>
                </c:pt>
                <c:pt idx="14">
                  <c:v>1</c:v>
                </c:pt>
                <c:pt idx="15">
                  <c:v>11</c:v>
                </c:pt>
                <c:pt idx="16">
                  <c:v>3</c:v>
                </c:pt>
                <c:pt idx="17">
                  <c:v>4</c:v>
                </c:pt>
                <c:pt idx="18">
                  <c:v>6</c:v>
                </c:pt>
                <c:pt idx="19">
                  <c:v>1</c:v>
                </c:pt>
                <c:pt idx="20">
                  <c:v>1</c:v>
                </c:pt>
                <c:pt idx="21">
                  <c:v>2</c:v>
                </c:pt>
                <c:pt idx="22">
                  <c:v>15</c:v>
                </c:pt>
                <c:pt idx="23">
                  <c:v>12</c:v>
                </c:pt>
                <c:pt idx="24">
                  <c:v>3</c:v>
                </c:pt>
                <c:pt idx="2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B4-48BE-9C3B-2B3BC1DF58B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63675632"/>
        <c:axId val="1035933216"/>
      </c:barChart>
      <c:catAx>
        <c:axId val="156367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35933216"/>
        <c:crosses val="autoZero"/>
        <c:auto val="1"/>
        <c:lblAlgn val="ctr"/>
        <c:lblOffset val="100"/>
        <c:noMultiLvlLbl val="0"/>
      </c:catAx>
      <c:valAx>
        <c:axId val="103593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6367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List1!$D$32:$I$32</c:f>
              <c:strCache>
                <c:ptCount val="6"/>
                <c:pt idx="0">
                  <c:v>State or its citizens</c:v>
                </c:pt>
                <c:pt idx="1">
                  <c:v>Political office</c:v>
                </c:pt>
                <c:pt idx="2">
                  <c:v>Foreign states</c:v>
                </c:pt>
                <c:pt idx="3">
                  <c:v>Own party</c:v>
                </c:pt>
                <c:pt idx="4">
                  <c:v>Character failure</c:v>
                </c:pt>
                <c:pt idx="5">
                  <c:v>Gender</c:v>
                </c:pt>
              </c:strCache>
            </c:strRef>
          </c:cat>
          <c:val>
            <c:numRef>
              <c:f>List1!$D$40:$I$40</c:f>
              <c:numCache>
                <c:formatCode>General</c:formatCode>
                <c:ptCount val="6"/>
                <c:pt idx="0">
                  <c:v>32</c:v>
                </c:pt>
                <c:pt idx="1">
                  <c:v>18</c:v>
                </c:pt>
                <c:pt idx="2">
                  <c:v>77</c:v>
                </c:pt>
                <c:pt idx="3">
                  <c:v>1</c:v>
                </c:pt>
                <c:pt idx="4">
                  <c:v>13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99-4684-9423-8040F95DBC7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610084560"/>
        <c:axId val="1035932800"/>
      </c:barChart>
      <c:catAx>
        <c:axId val="161008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35932800"/>
        <c:crosses val="autoZero"/>
        <c:auto val="1"/>
        <c:lblAlgn val="ctr"/>
        <c:lblOffset val="100"/>
        <c:noMultiLvlLbl val="0"/>
      </c:catAx>
      <c:valAx>
        <c:axId val="1035932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1008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List1!$G$130:$H$160</c:f>
              <c:multiLvlStrCache>
                <c:ptCount val="31"/>
                <c:lvl>
                  <c:pt idx="0">
                    <c:v>elitist</c:v>
                  </c:pt>
                  <c:pt idx="1">
                    <c:v>liar</c:v>
                  </c:pt>
                  <c:pt idx="2">
                    <c:v>loser</c:v>
                  </c:pt>
                  <c:pt idx="3">
                    <c:v>totalitarian</c:v>
                  </c:pt>
                  <c:pt idx="4">
                    <c:v>big spender</c:v>
                  </c:pt>
                  <c:pt idx="5">
                    <c:v>embarassing</c:v>
                  </c:pt>
                  <c:pt idx="6">
                    <c:v>saboteur</c:v>
                  </c:pt>
                  <c:pt idx="7">
                    <c:v>incompetent</c:v>
                  </c:pt>
                  <c:pt idx="8">
                    <c:v>fanatic</c:v>
                  </c:pt>
                  <c:pt idx="9">
                    <c:v>criminal</c:v>
                  </c:pt>
                  <c:pt idx="10">
                    <c:v>rebel</c:v>
                  </c:pt>
                  <c:pt idx="11">
                    <c:v>opportunist</c:v>
                  </c:pt>
                  <c:pt idx="12">
                    <c:v>publicity seeker</c:v>
                  </c:pt>
                  <c:pt idx="13">
                    <c:v>puppet of the West</c:v>
                  </c:pt>
                  <c:pt idx="14">
                    <c:v>warmonger</c:v>
                  </c:pt>
                  <c:pt idx="15">
                    <c:v>traitor</c:v>
                  </c:pt>
                  <c:pt idx="16">
                    <c:v>despised person</c:v>
                  </c:pt>
                  <c:pt idx="17">
                    <c:v>arrogant</c:v>
                  </c:pt>
                  <c:pt idx="18">
                    <c:v>immoral</c:v>
                  </c:pt>
                  <c:pt idx="19">
                    <c:v>coward</c:v>
                  </c:pt>
                  <c:pt idx="20">
                    <c:v>hypocrite</c:v>
                  </c:pt>
                  <c:pt idx="21">
                    <c:v>awkward</c:v>
                  </c:pt>
                  <c:pt idx="22">
                    <c:v>lunatic</c:v>
                  </c:pt>
                  <c:pt idx="23">
                    <c:v>agressive</c:v>
                  </c:pt>
                  <c:pt idx="24">
                    <c:v>physical appearance</c:v>
                  </c:pt>
                  <c:pt idx="25">
                    <c:v>stupid</c:v>
                  </c:pt>
                  <c:pt idx="26">
                    <c:v>immaturity</c:v>
                  </c:pt>
                  <c:pt idx="27">
                    <c:v>submisive</c:v>
                  </c:pt>
                  <c:pt idx="28">
                    <c:v>sexual excitment</c:v>
                  </c:pt>
                  <c:pt idx="29">
                    <c:v>snob</c:v>
                  </c:pt>
                  <c:pt idx="30">
                    <c:v>quota</c:v>
                  </c:pt>
                </c:lvl>
                <c:lvl>
                  <c:pt idx="0">
                    <c:v>State or its citizens</c:v>
                  </c:pt>
                  <c:pt idx="7">
                    <c:v>Political office</c:v>
                  </c:pt>
                  <c:pt idx="13">
                    <c:v>Foreign states</c:v>
                  </c:pt>
                  <c:pt idx="16">
                    <c:v>Own party</c:v>
                  </c:pt>
                  <c:pt idx="17">
                    <c:v>Character failure</c:v>
                  </c:pt>
                  <c:pt idx="23">
                    <c:v>Gender</c:v>
                  </c:pt>
                </c:lvl>
              </c:multiLvlStrCache>
            </c:multiLvlStrRef>
          </c:cat>
          <c:val>
            <c:numRef>
              <c:f>List1!$I$130:$I$160</c:f>
              <c:numCache>
                <c:formatCode>General</c:formatCode>
                <c:ptCount val="31"/>
                <c:pt idx="0">
                  <c:v>1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  <c:pt idx="4">
                  <c:v>12</c:v>
                </c:pt>
                <c:pt idx="5">
                  <c:v>1</c:v>
                </c:pt>
                <c:pt idx="6">
                  <c:v>9</c:v>
                </c:pt>
                <c:pt idx="7">
                  <c:v>7</c:v>
                </c:pt>
                <c:pt idx="8">
                  <c:v>4</c:v>
                </c:pt>
                <c:pt idx="9">
                  <c:v>2</c:v>
                </c:pt>
                <c:pt idx="10">
                  <c:v>2</c:v>
                </c:pt>
                <c:pt idx="11">
                  <c:v>1</c:v>
                </c:pt>
                <c:pt idx="12">
                  <c:v>2</c:v>
                </c:pt>
                <c:pt idx="13">
                  <c:v>28</c:v>
                </c:pt>
                <c:pt idx="14">
                  <c:v>43</c:v>
                </c:pt>
                <c:pt idx="15">
                  <c:v>6</c:v>
                </c:pt>
                <c:pt idx="16">
                  <c:v>1</c:v>
                </c:pt>
                <c:pt idx="17">
                  <c:v>1</c:v>
                </c:pt>
                <c:pt idx="18">
                  <c:v>5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3</c:v>
                </c:pt>
                <c:pt idx="23">
                  <c:v>1</c:v>
                </c:pt>
                <c:pt idx="24">
                  <c:v>6</c:v>
                </c:pt>
                <c:pt idx="25">
                  <c:v>2</c:v>
                </c:pt>
                <c:pt idx="26">
                  <c:v>4</c:v>
                </c:pt>
                <c:pt idx="27">
                  <c:v>1</c:v>
                </c:pt>
                <c:pt idx="28">
                  <c:v>4</c:v>
                </c:pt>
                <c:pt idx="29">
                  <c:v>4</c:v>
                </c:pt>
                <c:pt idx="3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A2-4F17-930E-9984199C8A0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722726976"/>
        <c:axId val="1209719504"/>
      </c:barChart>
      <c:catAx>
        <c:axId val="172272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09719504"/>
        <c:crosses val="autoZero"/>
        <c:auto val="1"/>
        <c:lblAlgn val="ctr"/>
        <c:lblOffset val="100"/>
        <c:noMultiLvlLbl val="0"/>
      </c:catAx>
      <c:valAx>
        <c:axId val="12097195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2272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List1!$D$32</c:f>
              <c:strCache>
                <c:ptCount val="1"/>
                <c:pt idx="0">
                  <c:v>State or its citizens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List1!$C$33:$C$42</c:f>
              <c:strCache>
                <c:ptCount val="10"/>
                <c:pt idx="0">
                  <c:v>Fiala</c:v>
                </c:pt>
                <c:pt idx="1">
                  <c:v>Rakušan</c:v>
                </c:pt>
                <c:pt idx="2">
                  <c:v>Jurečka</c:v>
                </c:pt>
                <c:pt idx="3">
                  <c:v>Lipavský</c:v>
                </c:pt>
                <c:pt idx="4">
                  <c:v>Blažek</c:v>
                </c:pt>
                <c:pt idx="5">
                  <c:v>Pekarová Adamová</c:v>
                </c:pt>
                <c:pt idx="6">
                  <c:v>Langšádlová</c:v>
                </c:pt>
                <c:pt idx="7">
                  <c:v>Černochová</c:v>
                </c:pt>
                <c:pt idx="8">
                  <c:v>Nerudová</c:v>
                </c:pt>
                <c:pt idx="9">
                  <c:v>Richterová</c:v>
                </c:pt>
              </c:strCache>
            </c:strRef>
          </c:cat>
          <c:val>
            <c:numRef>
              <c:f>List1!$D$33:$D$42</c:f>
              <c:numCache>
                <c:formatCode>General</c:formatCode>
                <c:ptCount val="10"/>
                <c:pt idx="0">
                  <c:v>99</c:v>
                </c:pt>
                <c:pt idx="1">
                  <c:v>78</c:v>
                </c:pt>
                <c:pt idx="2">
                  <c:v>8</c:v>
                </c:pt>
                <c:pt idx="3">
                  <c:v>9</c:v>
                </c:pt>
                <c:pt idx="4">
                  <c:v>4</c:v>
                </c:pt>
                <c:pt idx="5">
                  <c:v>34</c:v>
                </c:pt>
                <c:pt idx="6">
                  <c:v>1</c:v>
                </c:pt>
                <c:pt idx="7">
                  <c:v>32</c:v>
                </c:pt>
                <c:pt idx="8">
                  <c:v>7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72-457E-92FA-C0F52F48DA58}"/>
            </c:ext>
          </c:extLst>
        </c:ser>
        <c:ser>
          <c:idx val="1"/>
          <c:order val="1"/>
          <c:tx>
            <c:strRef>
              <c:f>List1!$E$32</c:f>
              <c:strCache>
                <c:ptCount val="1"/>
                <c:pt idx="0">
                  <c:v>Political office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List1!$C$33:$C$42</c:f>
              <c:strCache>
                <c:ptCount val="10"/>
                <c:pt idx="0">
                  <c:v>Fiala</c:v>
                </c:pt>
                <c:pt idx="1">
                  <c:v>Rakušan</c:v>
                </c:pt>
                <c:pt idx="2">
                  <c:v>Jurečka</c:v>
                </c:pt>
                <c:pt idx="3">
                  <c:v>Lipavský</c:v>
                </c:pt>
                <c:pt idx="4">
                  <c:v>Blažek</c:v>
                </c:pt>
                <c:pt idx="5">
                  <c:v>Pekarová Adamová</c:v>
                </c:pt>
                <c:pt idx="6">
                  <c:v>Langšádlová</c:v>
                </c:pt>
                <c:pt idx="7">
                  <c:v>Černochová</c:v>
                </c:pt>
                <c:pt idx="8">
                  <c:v>Nerudová</c:v>
                </c:pt>
                <c:pt idx="9">
                  <c:v>Richterová</c:v>
                </c:pt>
              </c:strCache>
            </c:strRef>
          </c:cat>
          <c:val>
            <c:numRef>
              <c:f>List1!$E$33:$E$42</c:f>
              <c:numCache>
                <c:formatCode>General</c:formatCode>
                <c:ptCount val="10"/>
                <c:pt idx="0">
                  <c:v>45</c:v>
                </c:pt>
                <c:pt idx="1">
                  <c:v>76</c:v>
                </c:pt>
                <c:pt idx="2">
                  <c:v>11</c:v>
                </c:pt>
                <c:pt idx="3">
                  <c:v>13</c:v>
                </c:pt>
                <c:pt idx="4">
                  <c:v>24</c:v>
                </c:pt>
                <c:pt idx="5">
                  <c:v>25</c:v>
                </c:pt>
                <c:pt idx="6">
                  <c:v>2</c:v>
                </c:pt>
                <c:pt idx="7">
                  <c:v>18</c:v>
                </c:pt>
                <c:pt idx="8">
                  <c:v>18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72-457E-92FA-C0F52F48DA58}"/>
            </c:ext>
          </c:extLst>
        </c:ser>
        <c:ser>
          <c:idx val="2"/>
          <c:order val="2"/>
          <c:tx>
            <c:strRef>
              <c:f>List1!$F$32</c:f>
              <c:strCache>
                <c:ptCount val="1"/>
                <c:pt idx="0">
                  <c:v>Foreign states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List1!$C$33:$C$42</c:f>
              <c:strCache>
                <c:ptCount val="10"/>
                <c:pt idx="0">
                  <c:v>Fiala</c:v>
                </c:pt>
                <c:pt idx="1">
                  <c:v>Rakušan</c:v>
                </c:pt>
                <c:pt idx="2">
                  <c:v>Jurečka</c:v>
                </c:pt>
                <c:pt idx="3">
                  <c:v>Lipavský</c:v>
                </c:pt>
                <c:pt idx="4">
                  <c:v>Blažek</c:v>
                </c:pt>
                <c:pt idx="5">
                  <c:v>Pekarová Adamová</c:v>
                </c:pt>
                <c:pt idx="6">
                  <c:v>Langšádlová</c:v>
                </c:pt>
                <c:pt idx="7">
                  <c:v>Černochová</c:v>
                </c:pt>
                <c:pt idx="8">
                  <c:v>Nerudová</c:v>
                </c:pt>
                <c:pt idx="9">
                  <c:v>Richterová</c:v>
                </c:pt>
              </c:strCache>
            </c:strRef>
          </c:cat>
          <c:val>
            <c:numRef>
              <c:f>List1!$F$33:$F$42</c:f>
              <c:numCache>
                <c:formatCode>General</c:formatCode>
                <c:ptCount val="10"/>
                <c:pt idx="0">
                  <c:v>22</c:v>
                </c:pt>
                <c:pt idx="1">
                  <c:v>18</c:v>
                </c:pt>
                <c:pt idx="2">
                  <c:v>4</c:v>
                </c:pt>
                <c:pt idx="3">
                  <c:v>20</c:v>
                </c:pt>
                <c:pt idx="4">
                  <c:v>3</c:v>
                </c:pt>
                <c:pt idx="5">
                  <c:v>18</c:v>
                </c:pt>
                <c:pt idx="6">
                  <c:v>2</c:v>
                </c:pt>
                <c:pt idx="7">
                  <c:v>77</c:v>
                </c:pt>
                <c:pt idx="8">
                  <c:v>9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72-457E-92FA-C0F52F48DA58}"/>
            </c:ext>
          </c:extLst>
        </c:ser>
        <c:ser>
          <c:idx val="3"/>
          <c:order val="3"/>
          <c:tx>
            <c:strRef>
              <c:f>List1!$G$32</c:f>
              <c:strCache>
                <c:ptCount val="1"/>
                <c:pt idx="0">
                  <c:v>Own party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List1!$C$33:$C$42</c:f>
              <c:strCache>
                <c:ptCount val="10"/>
                <c:pt idx="0">
                  <c:v>Fiala</c:v>
                </c:pt>
                <c:pt idx="1">
                  <c:v>Rakušan</c:v>
                </c:pt>
                <c:pt idx="2">
                  <c:v>Jurečka</c:v>
                </c:pt>
                <c:pt idx="3">
                  <c:v>Lipavský</c:v>
                </c:pt>
                <c:pt idx="4">
                  <c:v>Blažek</c:v>
                </c:pt>
                <c:pt idx="5">
                  <c:v>Pekarová Adamová</c:v>
                </c:pt>
                <c:pt idx="6">
                  <c:v>Langšádlová</c:v>
                </c:pt>
                <c:pt idx="7">
                  <c:v>Černochová</c:v>
                </c:pt>
                <c:pt idx="8">
                  <c:v>Nerudová</c:v>
                </c:pt>
                <c:pt idx="9">
                  <c:v>Richterová</c:v>
                </c:pt>
              </c:strCache>
            </c:strRef>
          </c:cat>
          <c:val>
            <c:numRef>
              <c:f>List1!$G$33:$G$42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72-457E-92FA-C0F52F48DA58}"/>
            </c:ext>
          </c:extLst>
        </c:ser>
        <c:ser>
          <c:idx val="4"/>
          <c:order val="4"/>
          <c:tx>
            <c:strRef>
              <c:f>List1!$H$32</c:f>
              <c:strCache>
                <c:ptCount val="1"/>
                <c:pt idx="0">
                  <c:v>Character failure</c:v>
                </c:pt>
              </c:strCache>
            </c:strRef>
          </c:tx>
          <c:spPr>
            <a:solidFill>
              <a:srgbClr val="4A43DB"/>
            </a:solidFill>
            <a:ln>
              <a:noFill/>
            </a:ln>
            <a:effectLst/>
          </c:spPr>
          <c:invertIfNegative val="0"/>
          <c:cat>
            <c:strRef>
              <c:f>List1!$C$33:$C$42</c:f>
              <c:strCache>
                <c:ptCount val="10"/>
                <c:pt idx="0">
                  <c:v>Fiala</c:v>
                </c:pt>
                <c:pt idx="1">
                  <c:v>Rakušan</c:v>
                </c:pt>
                <c:pt idx="2">
                  <c:v>Jurečka</c:v>
                </c:pt>
                <c:pt idx="3">
                  <c:v>Lipavský</c:v>
                </c:pt>
                <c:pt idx="4">
                  <c:v>Blažek</c:v>
                </c:pt>
                <c:pt idx="5">
                  <c:v>Pekarová Adamová</c:v>
                </c:pt>
                <c:pt idx="6">
                  <c:v>Langšádlová</c:v>
                </c:pt>
                <c:pt idx="7">
                  <c:v>Černochová</c:v>
                </c:pt>
                <c:pt idx="8">
                  <c:v>Nerudová</c:v>
                </c:pt>
                <c:pt idx="9">
                  <c:v>Richterová</c:v>
                </c:pt>
              </c:strCache>
            </c:strRef>
          </c:cat>
          <c:val>
            <c:numRef>
              <c:f>List1!$H$33:$H$42</c:f>
              <c:numCache>
                <c:formatCode>General</c:formatCode>
                <c:ptCount val="10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  <c:pt idx="4">
                  <c:v>0</c:v>
                </c:pt>
                <c:pt idx="5">
                  <c:v>10</c:v>
                </c:pt>
                <c:pt idx="6">
                  <c:v>0</c:v>
                </c:pt>
                <c:pt idx="7">
                  <c:v>13</c:v>
                </c:pt>
                <c:pt idx="8">
                  <c:v>4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72-457E-92FA-C0F52F48DA58}"/>
            </c:ext>
          </c:extLst>
        </c:ser>
        <c:ser>
          <c:idx val="5"/>
          <c:order val="5"/>
          <c:tx>
            <c:strRef>
              <c:f>List1!$I$32</c:f>
              <c:strCache>
                <c:ptCount val="1"/>
                <c:pt idx="0">
                  <c:v>Gender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List1!$C$33:$C$42</c:f>
              <c:strCache>
                <c:ptCount val="10"/>
                <c:pt idx="0">
                  <c:v>Fiala</c:v>
                </c:pt>
                <c:pt idx="1">
                  <c:v>Rakušan</c:v>
                </c:pt>
                <c:pt idx="2">
                  <c:v>Jurečka</c:v>
                </c:pt>
                <c:pt idx="3">
                  <c:v>Lipavský</c:v>
                </c:pt>
                <c:pt idx="4">
                  <c:v>Blažek</c:v>
                </c:pt>
                <c:pt idx="5">
                  <c:v>Pekarová Adamová</c:v>
                </c:pt>
                <c:pt idx="6">
                  <c:v>Langšádlová</c:v>
                </c:pt>
                <c:pt idx="7">
                  <c:v>Černochová</c:v>
                </c:pt>
                <c:pt idx="8">
                  <c:v>Nerudová</c:v>
                </c:pt>
                <c:pt idx="9">
                  <c:v>Richterová</c:v>
                </c:pt>
              </c:strCache>
            </c:strRef>
          </c:cat>
          <c:val>
            <c:numRef>
              <c:f>List1!$I$33:$I$42</c:f>
              <c:numCache>
                <c:formatCode>General</c:formatCode>
                <c:ptCount val="10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6</c:v>
                </c:pt>
                <c:pt idx="4">
                  <c:v>0</c:v>
                </c:pt>
                <c:pt idx="5">
                  <c:v>31</c:v>
                </c:pt>
                <c:pt idx="6">
                  <c:v>2</c:v>
                </c:pt>
                <c:pt idx="7">
                  <c:v>23</c:v>
                </c:pt>
                <c:pt idx="8">
                  <c:v>8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072-457E-92FA-C0F52F48D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10083760"/>
        <c:axId val="1552743248"/>
      </c:barChart>
      <c:catAx>
        <c:axId val="161008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52743248"/>
        <c:crosses val="autoZero"/>
        <c:auto val="1"/>
        <c:lblAlgn val="ctr"/>
        <c:lblOffset val="100"/>
        <c:noMultiLvlLbl val="0"/>
      </c:catAx>
      <c:valAx>
        <c:axId val="1552743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1008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745192179184178E-2"/>
          <c:y val="0.73025682858008623"/>
          <c:w val="0.91847914217457538"/>
          <c:h val="0.253875356738365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List1!$D$1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List1!$C$2:$C$10</c:f>
              <c:strCache>
                <c:ptCount val="9"/>
                <c:pt idx="0">
                  <c:v>Physical appearance</c:v>
                </c:pt>
                <c:pt idx="1">
                  <c:v>Stupidity</c:v>
                </c:pt>
                <c:pt idx="2">
                  <c:v>Drug addiction </c:v>
                </c:pt>
                <c:pt idx="3">
                  <c:v>Mama's boy</c:v>
                </c:pt>
                <c:pt idx="4">
                  <c:v>Childish</c:v>
                </c:pt>
                <c:pt idx="5">
                  <c:v>Submisive</c:v>
                </c:pt>
                <c:pt idx="6">
                  <c:v>Sexual excitement</c:v>
                </c:pt>
                <c:pt idx="7">
                  <c:v>Snob</c:v>
                </c:pt>
                <c:pt idx="8">
                  <c:v>Quota</c:v>
                </c:pt>
              </c:strCache>
            </c:strRef>
          </c:cat>
          <c:val>
            <c:numRef>
              <c:f>List1!$D$2:$D$10</c:f>
              <c:numCache>
                <c:formatCode>General</c:formatCode>
                <c:ptCount val="9"/>
                <c:pt idx="0">
                  <c:v>24</c:v>
                </c:pt>
                <c:pt idx="1">
                  <c:v>23</c:v>
                </c:pt>
                <c:pt idx="2">
                  <c:v>0</c:v>
                </c:pt>
                <c:pt idx="3">
                  <c:v>0</c:v>
                </c:pt>
                <c:pt idx="4">
                  <c:v>5</c:v>
                </c:pt>
                <c:pt idx="5">
                  <c:v>1</c:v>
                </c:pt>
                <c:pt idx="6">
                  <c:v>4</c:v>
                </c:pt>
                <c:pt idx="7">
                  <c:v>4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9E-4440-8275-FA437FAF28D2}"/>
            </c:ext>
          </c:extLst>
        </c:ser>
        <c:ser>
          <c:idx val="1"/>
          <c:order val="1"/>
          <c:tx>
            <c:strRef>
              <c:f>List1!$E$1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List1!$C$2:$C$10</c:f>
              <c:strCache>
                <c:ptCount val="9"/>
                <c:pt idx="0">
                  <c:v>Physical appearance</c:v>
                </c:pt>
                <c:pt idx="1">
                  <c:v>Stupidity</c:v>
                </c:pt>
                <c:pt idx="2">
                  <c:v>Drug addiction </c:v>
                </c:pt>
                <c:pt idx="3">
                  <c:v>Mama's boy</c:v>
                </c:pt>
                <c:pt idx="4">
                  <c:v>Childish</c:v>
                </c:pt>
                <c:pt idx="5">
                  <c:v>Submisive</c:v>
                </c:pt>
                <c:pt idx="6">
                  <c:v>Sexual excitement</c:v>
                </c:pt>
                <c:pt idx="7">
                  <c:v>Snob</c:v>
                </c:pt>
                <c:pt idx="8">
                  <c:v>Quota</c:v>
                </c:pt>
              </c:strCache>
            </c:strRef>
          </c:cat>
          <c:val>
            <c:numRef>
              <c:f>List1!$E$2:$E$10</c:f>
              <c:numCache>
                <c:formatCode>General</c:formatCode>
                <c:ptCount val="9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9E-4440-8275-FA437FAF2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4551280"/>
        <c:axId val="1272661296"/>
      </c:barChart>
      <c:catAx>
        <c:axId val="103455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72661296"/>
        <c:crosses val="autoZero"/>
        <c:auto val="1"/>
        <c:lblAlgn val="ctr"/>
        <c:lblOffset val="100"/>
        <c:noMultiLvlLbl val="0"/>
      </c:catAx>
      <c:valAx>
        <c:axId val="127266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3455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0.14218153809990386"/>
          <c:y val="0.8982119982405411"/>
          <c:w val="0.75975436935418217"/>
          <c:h val="8.42761467851957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List1!$C$33</c:f>
              <c:strCache>
                <c:ptCount val="1"/>
                <c:pt idx="0">
                  <c:v>Fiala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List1!$D$32:$J$32</c:f>
              <c:strCache>
                <c:ptCount val="7"/>
                <c:pt idx="0">
                  <c:v>State or its citizens</c:v>
                </c:pt>
                <c:pt idx="1">
                  <c:v>Political office</c:v>
                </c:pt>
                <c:pt idx="2">
                  <c:v>Foreign states</c:v>
                </c:pt>
                <c:pt idx="3">
                  <c:v>Own party</c:v>
                </c:pt>
                <c:pt idx="4">
                  <c:v>Character failure</c:v>
                </c:pt>
                <c:pt idx="5">
                  <c:v>Gender</c:v>
                </c:pt>
                <c:pt idx="6">
                  <c:v>Gender (male)</c:v>
                </c:pt>
              </c:strCache>
            </c:strRef>
          </c:cat>
          <c:val>
            <c:numRef>
              <c:f>List1!$D$33:$J$33</c:f>
              <c:numCache>
                <c:formatCode>General</c:formatCode>
                <c:ptCount val="7"/>
                <c:pt idx="0">
                  <c:v>99</c:v>
                </c:pt>
                <c:pt idx="1">
                  <c:v>45</c:v>
                </c:pt>
                <c:pt idx="2">
                  <c:v>22</c:v>
                </c:pt>
                <c:pt idx="3">
                  <c:v>0</c:v>
                </c:pt>
                <c:pt idx="4">
                  <c:v>5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97-4DA2-BE0C-0337DEBC8FF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209871632"/>
        <c:axId val="1328306656"/>
      </c:barChart>
      <c:catAx>
        <c:axId val="120987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28306656"/>
        <c:crosses val="autoZero"/>
        <c:auto val="1"/>
        <c:lblAlgn val="ctr"/>
        <c:lblOffset val="100"/>
        <c:noMultiLvlLbl val="0"/>
      </c:catAx>
      <c:valAx>
        <c:axId val="13283066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09871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List1!$G$48:$H$69</c:f>
              <c:multiLvlStrCache>
                <c:ptCount val="22"/>
                <c:lvl>
                  <c:pt idx="1">
                    <c:v>elitist</c:v>
                  </c:pt>
                  <c:pt idx="2">
                    <c:v>liar</c:v>
                  </c:pt>
                  <c:pt idx="3">
                    <c:v>loser</c:v>
                  </c:pt>
                  <c:pt idx="4">
                    <c:v>migration supporter</c:v>
                  </c:pt>
                  <c:pt idx="5">
                    <c:v>totalitarian</c:v>
                  </c:pt>
                  <c:pt idx="6">
                    <c:v>big spender</c:v>
                  </c:pt>
                  <c:pt idx="7">
                    <c:v>saboteur</c:v>
                  </c:pt>
                  <c:pt idx="8">
                    <c:v>incompetent</c:v>
                  </c:pt>
                  <c:pt idx="9">
                    <c:v>corrupt person</c:v>
                  </c:pt>
                  <c:pt idx="10">
                    <c:v>criminal</c:v>
                  </c:pt>
                  <c:pt idx="11">
                    <c:v>mobster</c:v>
                  </c:pt>
                  <c:pt idx="12">
                    <c:v>publicity seeker</c:v>
                  </c:pt>
                  <c:pt idx="13">
                    <c:v>opportunist</c:v>
                  </c:pt>
                  <c:pt idx="14">
                    <c:v>power abuser</c:v>
                  </c:pt>
                  <c:pt idx="15">
                    <c:v>puppet of the West</c:v>
                  </c:pt>
                  <c:pt idx="16">
                    <c:v>warmonger</c:v>
                  </c:pt>
                  <c:pt idx="17">
                    <c:v>traitor</c:v>
                  </c:pt>
                  <c:pt idx="18">
                    <c:v>arrogant</c:v>
                  </c:pt>
                  <c:pt idx="19">
                    <c:v>immoral</c:v>
                  </c:pt>
                  <c:pt idx="20">
                    <c:v>hypocrite</c:v>
                  </c:pt>
                  <c:pt idx="21">
                    <c:v>coward</c:v>
                  </c:pt>
                </c:lvl>
                <c:lvl>
                  <c:pt idx="1">
                    <c:v>State or its citizens</c:v>
                  </c:pt>
                  <c:pt idx="8">
                    <c:v>Political office</c:v>
                  </c:pt>
                  <c:pt idx="15">
                    <c:v>Foreign states</c:v>
                  </c:pt>
                  <c:pt idx="18">
                    <c:v>Character failure</c:v>
                  </c:pt>
                </c:lvl>
              </c:multiLvlStrCache>
            </c:multiLvlStrRef>
          </c:cat>
          <c:val>
            <c:numRef>
              <c:f>List1!$I$48:$I$69</c:f>
              <c:numCache>
                <c:formatCode>General</c:formatCode>
                <c:ptCount val="22"/>
                <c:pt idx="1">
                  <c:v>4</c:v>
                </c:pt>
                <c:pt idx="2">
                  <c:v>13</c:v>
                </c:pt>
                <c:pt idx="3">
                  <c:v>2</c:v>
                </c:pt>
                <c:pt idx="4">
                  <c:v>4</c:v>
                </c:pt>
                <c:pt idx="5">
                  <c:v>20</c:v>
                </c:pt>
                <c:pt idx="6">
                  <c:v>29</c:v>
                </c:pt>
                <c:pt idx="7">
                  <c:v>26</c:v>
                </c:pt>
                <c:pt idx="8">
                  <c:v>14</c:v>
                </c:pt>
                <c:pt idx="9">
                  <c:v>1</c:v>
                </c:pt>
                <c:pt idx="10">
                  <c:v>11</c:v>
                </c:pt>
                <c:pt idx="11">
                  <c:v>13</c:v>
                </c:pt>
                <c:pt idx="12">
                  <c:v>2</c:v>
                </c:pt>
                <c:pt idx="13">
                  <c:v>3</c:v>
                </c:pt>
                <c:pt idx="14">
                  <c:v>2</c:v>
                </c:pt>
                <c:pt idx="15">
                  <c:v>6</c:v>
                </c:pt>
                <c:pt idx="16">
                  <c:v>9</c:v>
                </c:pt>
                <c:pt idx="17">
                  <c:v>7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4C-4987-9D01-010CF2D8FDA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412679888"/>
        <c:axId val="1220701248"/>
      </c:barChart>
      <c:catAx>
        <c:axId val="141267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20701248"/>
        <c:crosses val="autoZero"/>
        <c:auto val="1"/>
        <c:lblAlgn val="ctr"/>
        <c:lblOffset val="100"/>
        <c:noMultiLvlLbl val="0"/>
      </c:catAx>
      <c:valAx>
        <c:axId val="1220701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12679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List1!$D$32:$J$32</c:f>
              <c:strCache>
                <c:ptCount val="7"/>
                <c:pt idx="0">
                  <c:v>State or its citizens</c:v>
                </c:pt>
                <c:pt idx="1">
                  <c:v>Political office</c:v>
                </c:pt>
                <c:pt idx="2">
                  <c:v>Foreign states</c:v>
                </c:pt>
                <c:pt idx="3">
                  <c:v>Own party</c:v>
                </c:pt>
                <c:pt idx="4">
                  <c:v>Character failure</c:v>
                </c:pt>
                <c:pt idx="5">
                  <c:v>Gender</c:v>
                </c:pt>
                <c:pt idx="6">
                  <c:v>Gender (male)</c:v>
                </c:pt>
              </c:strCache>
            </c:strRef>
          </c:cat>
          <c:val>
            <c:numRef>
              <c:f>List1!$D$34:$J$34</c:f>
              <c:numCache>
                <c:formatCode>General</c:formatCode>
                <c:ptCount val="7"/>
                <c:pt idx="0">
                  <c:v>78</c:v>
                </c:pt>
                <c:pt idx="1">
                  <c:v>76</c:v>
                </c:pt>
                <c:pt idx="2">
                  <c:v>18</c:v>
                </c:pt>
                <c:pt idx="3">
                  <c:v>0</c:v>
                </c:pt>
                <c:pt idx="4">
                  <c:v>4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AA-4C74-86B2-76574984B04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722730176"/>
        <c:axId val="1733021920"/>
      </c:barChart>
      <c:catAx>
        <c:axId val="172273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33021920"/>
        <c:crosses val="autoZero"/>
        <c:auto val="1"/>
        <c:lblAlgn val="ctr"/>
        <c:lblOffset val="100"/>
        <c:noMultiLvlLbl val="0"/>
      </c:catAx>
      <c:valAx>
        <c:axId val="1733021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22730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List1!$G$75:$H$97</c:f>
              <c:multiLvlStrCache>
                <c:ptCount val="23"/>
                <c:lvl>
                  <c:pt idx="0">
                    <c:v>elitist</c:v>
                  </c:pt>
                  <c:pt idx="1">
                    <c:v>liar</c:v>
                  </c:pt>
                  <c:pt idx="2">
                    <c:v>loser</c:v>
                  </c:pt>
                  <c:pt idx="3">
                    <c:v>migration supporter</c:v>
                  </c:pt>
                  <c:pt idx="4">
                    <c:v>totalitarian</c:v>
                  </c:pt>
                  <c:pt idx="5">
                    <c:v>big spender</c:v>
                  </c:pt>
                  <c:pt idx="6">
                    <c:v>saboteur</c:v>
                  </c:pt>
                  <c:pt idx="7">
                    <c:v>incompetent</c:v>
                  </c:pt>
                  <c:pt idx="8">
                    <c:v>fanatic</c:v>
                  </c:pt>
                  <c:pt idx="9">
                    <c:v>corrupt person</c:v>
                  </c:pt>
                  <c:pt idx="10">
                    <c:v>criminal</c:v>
                  </c:pt>
                  <c:pt idx="11">
                    <c:v>mobster</c:v>
                  </c:pt>
                  <c:pt idx="12">
                    <c:v>publicity seeker</c:v>
                  </c:pt>
                  <c:pt idx="13">
                    <c:v>opportunist</c:v>
                  </c:pt>
                  <c:pt idx="14">
                    <c:v>power abuser</c:v>
                  </c:pt>
                  <c:pt idx="15">
                    <c:v>puppet of the West</c:v>
                  </c:pt>
                  <c:pt idx="16">
                    <c:v>warmonger</c:v>
                  </c:pt>
                  <c:pt idx="17">
                    <c:v>traitor</c:v>
                  </c:pt>
                  <c:pt idx="18">
                    <c:v>arrogant</c:v>
                  </c:pt>
                  <c:pt idx="19">
                    <c:v>immoral</c:v>
                  </c:pt>
                  <c:pt idx="20">
                    <c:v>hypocrite</c:v>
                  </c:pt>
                  <c:pt idx="21">
                    <c:v>drug-addicted</c:v>
                  </c:pt>
                  <c:pt idx="22">
                    <c:v>physical appearance</c:v>
                  </c:pt>
                </c:lvl>
                <c:lvl>
                  <c:pt idx="0">
                    <c:v>State or its citizens</c:v>
                  </c:pt>
                  <c:pt idx="7">
                    <c:v>Political office</c:v>
                  </c:pt>
                  <c:pt idx="15">
                    <c:v>Foreign states</c:v>
                  </c:pt>
                  <c:pt idx="18">
                    <c:v>Character failure</c:v>
                  </c:pt>
                  <c:pt idx="21">
                    <c:v>Gender</c:v>
                  </c:pt>
                </c:lvl>
              </c:multiLvlStrCache>
            </c:multiLvlStrRef>
          </c:cat>
          <c:val>
            <c:numRef>
              <c:f>List1!$I$75:$I$97</c:f>
              <c:numCache>
                <c:formatCode>General</c:formatCode>
                <c:ptCount val="23"/>
                <c:pt idx="0">
                  <c:v>2</c:v>
                </c:pt>
                <c:pt idx="1">
                  <c:v>19</c:v>
                </c:pt>
                <c:pt idx="2">
                  <c:v>1</c:v>
                </c:pt>
                <c:pt idx="3">
                  <c:v>19</c:v>
                </c:pt>
                <c:pt idx="4">
                  <c:v>27</c:v>
                </c:pt>
                <c:pt idx="5">
                  <c:v>5</c:v>
                </c:pt>
                <c:pt idx="6">
                  <c:v>7</c:v>
                </c:pt>
                <c:pt idx="7">
                  <c:v>7</c:v>
                </c:pt>
                <c:pt idx="8">
                  <c:v>3</c:v>
                </c:pt>
                <c:pt idx="9">
                  <c:v>5</c:v>
                </c:pt>
                <c:pt idx="10">
                  <c:v>8</c:v>
                </c:pt>
                <c:pt idx="11">
                  <c:v>37</c:v>
                </c:pt>
                <c:pt idx="12">
                  <c:v>3</c:v>
                </c:pt>
                <c:pt idx="13">
                  <c:v>4</c:v>
                </c:pt>
                <c:pt idx="14">
                  <c:v>6</c:v>
                </c:pt>
                <c:pt idx="15">
                  <c:v>12</c:v>
                </c:pt>
                <c:pt idx="16">
                  <c:v>3</c:v>
                </c:pt>
                <c:pt idx="17">
                  <c:v>3</c:v>
                </c:pt>
                <c:pt idx="18">
                  <c:v>2</c:v>
                </c:pt>
                <c:pt idx="19">
                  <c:v>1</c:v>
                </c:pt>
                <c:pt idx="20">
                  <c:v>2</c:v>
                </c:pt>
                <c:pt idx="21">
                  <c:v>3</c:v>
                </c:pt>
                <c:pt idx="2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26-4EDB-93AE-F249D2C9E20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737861088"/>
        <c:axId val="1618226720"/>
      </c:barChart>
      <c:catAx>
        <c:axId val="173786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18226720"/>
        <c:crosses val="autoZero"/>
        <c:auto val="1"/>
        <c:lblAlgn val="ctr"/>
        <c:lblOffset val="100"/>
        <c:noMultiLvlLbl val="0"/>
      </c:catAx>
      <c:valAx>
        <c:axId val="1618226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37861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List1!$D$32:$I$32</c:f>
              <c:strCache>
                <c:ptCount val="6"/>
                <c:pt idx="0">
                  <c:v>State or its citizens</c:v>
                </c:pt>
                <c:pt idx="1">
                  <c:v>Political office</c:v>
                </c:pt>
                <c:pt idx="2">
                  <c:v>Foreign states</c:v>
                </c:pt>
                <c:pt idx="3">
                  <c:v>Own party</c:v>
                </c:pt>
                <c:pt idx="4">
                  <c:v>Character failure</c:v>
                </c:pt>
                <c:pt idx="5">
                  <c:v>Gender</c:v>
                </c:pt>
              </c:strCache>
            </c:strRef>
          </c:cat>
          <c:val>
            <c:numRef>
              <c:f>List1!$D$36:$I$36</c:f>
              <c:numCache>
                <c:formatCode>General</c:formatCode>
                <c:ptCount val="6"/>
                <c:pt idx="0">
                  <c:v>9</c:v>
                </c:pt>
                <c:pt idx="1">
                  <c:v>13</c:v>
                </c:pt>
                <c:pt idx="2">
                  <c:v>20</c:v>
                </c:pt>
                <c:pt idx="3">
                  <c:v>0</c:v>
                </c:pt>
                <c:pt idx="4">
                  <c:v>3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B4-4B6D-A737-E88A3937F59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10109632"/>
        <c:axId val="1285155488"/>
      </c:barChart>
      <c:catAx>
        <c:axId val="151010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85155488"/>
        <c:crosses val="autoZero"/>
        <c:auto val="1"/>
        <c:lblAlgn val="ctr"/>
        <c:lblOffset val="100"/>
        <c:noMultiLvlLbl val="0"/>
      </c:catAx>
      <c:valAx>
        <c:axId val="1285155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10109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List1!$G$165:$H$186</c:f>
              <c:multiLvlStrCache>
                <c:ptCount val="22"/>
                <c:lvl>
                  <c:pt idx="0">
                    <c:v>liar</c:v>
                  </c:pt>
                  <c:pt idx="1">
                    <c:v>loser</c:v>
                  </c:pt>
                  <c:pt idx="2">
                    <c:v>totalitarian</c:v>
                  </c:pt>
                  <c:pt idx="3">
                    <c:v>big spender</c:v>
                  </c:pt>
                  <c:pt idx="4">
                    <c:v>embarassing</c:v>
                  </c:pt>
                  <c:pt idx="5">
                    <c:v>saboteur</c:v>
                  </c:pt>
                  <c:pt idx="6">
                    <c:v>incompetent</c:v>
                  </c:pt>
                  <c:pt idx="7">
                    <c:v>fanatic</c:v>
                  </c:pt>
                  <c:pt idx="8">
                    <c:v>criminal</c:v>
                  </c:pt>
                  <c:pt idx="9">
                    <c:v>mobster</c:v>
                  </c:pt>
                  <c:pt idx="10">
                    <c:v>rebel</c:v>
                  </c:pt>
                  <c:pt idx="11">
                    <c:v>opportunist</c:v>
                  </c:pt>
                  <c:pt idx="12">
                    <c:v>publicity seeker</c:v>
                  </c:pt>
                  <c:pt idx="13">
                    <c:v>puppet of the West</c:v>
                  </c:pt>
                  <c:pt idx="14">
                    <c:v>warmonger</c:v>
                  </c:pt>
                  <c:pt idx="15">
                    <c:v>traitor</c:v>
                  </c:pt>
                  <c:pt idx="16">
                    <c:v>arrogant</c:v>
                  </c:pt>
                  <c:pt idx="17">
                    <c:v>coward</c:v>
                  </c:pt>
                  <c:pt idx="18">
                    <c:v>hypocrite</c:v>
                  </c:pt>
                  <c:pt idx="19">
                    <c:v>mama's boy</c:v>
                  </c:pt>
                  <c:pt idx="20">
                    <c:v>immaturity</c:v>
                  </c:pt>
                  <c:pt idx="21">
                    <c:v>appearance</c:v>
                  </c:pt>
                </c:lvl>
                <c:lvl>
                  <c:pt idx="0">
                    <c:v>State or its citizens</c:v>
                  </c:pt>
                  <c:pt idx="6">
                    <c:v>Political office</c:v>
                  </c:pt>
                  <c:pt idx="13">
                    <c:v>Foreign states</c:v>
                  </c:pt>
                  <c:pt idx="16">
                    <c:v>Character failure</c:v>
                  </c:pt>
                  <c:pt idx="19">
                    <c:v>Gender</c:v>
                  </c:pt>
                </c:lvl>
              </c:multiLvlStrCache>
            </c:multiLvlStrRef>
          </c:cat>
          <c:val>
            <c:numRef>
              <c:f>List1!$I$165:$I$186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3</c:v>
                </c:pt>
                <c:pt idx="6">
                  <c:v>6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2">
                  <c:v>1</c:v>
                </c:pt>
                <c:pt idx="13">
                  <c:v>7</c:v>
                </c:pt>
                <c:pt idx="14">
                  <c:v>12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2</c:v>
                </c:pt>
                <c:pt idx="20">
                  <c:v>3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05-4C09-8BAF-F0E114DAED7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412137696"/>
        <c:axId val="1732084912"/>
      </c:barChart>
      <c:catAx>
        <c:axId val="141213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32084912"/>
        <c:crosses val="autoZero"/>
        <c:auto val="1"/>
        <c:lblAlgn val="ctr"/>
        <c:lblOffset val="100"/>
        <c:noMultiLvlLbl val="0"/>
      </c:catAx>
      <c:valAx>
        <c:axId val="17320849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12137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3824C6-344D-4961-8B34-E19C12D379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81BB92-A276-4196-BA4A-0331C32129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07CE9-0624-4297-88BA-268DA0E00FEF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42E9C-F921-4291-A46F-710A97815F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2FC9B-5DDD-4F88-8021-D216C0A906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99F86-77DC-4504-B070-DFACF35443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796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tx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03.02.2026</a:t>
            </a:fld>
            <a:endParaRPr lang="cs-CZ" dirty="0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rgbClr val="000000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AF2CDD2E-9757-4BE9-96D3-6FF0F4002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4730306" cy="1135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760C51-098C-4979-BE50-7A26227C1A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8" y="4973674"/>
            <a:ext cx="5251417" cy="7437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29F6B-945E-4DAD-9BBC-B43B9C8FD719}"/>
              </a:ext>
            </a:extLst>
          </p:cNvPr>
          <p:cNvSpPr txBox="1"/>
          <p:nvPr userDrawn="1"/>
        </p:nvSpPr>
        <p:spPr>
          <a:xfrm>
            <a:off x="562154" y="5860422"/>
            <a:ext cx="107916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cs-CZ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cs-CZ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financially</a:t>
            </a:r>
            <a:r>
              <a:rPr lang="cs-CZ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supported</a:t>
            </a:r>
            <a:r>
              <a:rPr lang="cs-CZ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cs-CZ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cs-CZ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1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cs-CZ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1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Age </a:t>
            </a:r>
            <a:r>
              <a:rPr lang="cs-CZ" sz="11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1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Distrust</a:t>
            </a:r>
            <a:r>
              <a:rPr lang="cs-CZ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(CZ.02.01.01/00/23_025/0008711)</a:t>
            </a:r>
          </a:p>
        </p:txBody>
      </p:sp>
    </p:spTree>
    <p:extLst>
      <p:ext uri="{BB962C8B-B14F-4D97-AF65-F5344CB8AC3E}">
        <p14:creationId xmlns:p14="http://schemas.microsoft.com/office/powerpoint/2010/main" val="322929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200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599" cy="3600123"/>
          </a:xfrm>
          <a:blipFill dpi="0" rotWithShape="1">
            <a:blip r:embed="rId2"/>
            <a:srcRect/>
            <a:stretch>
              <a:fillRect t="-46000" b="-38000"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150" dirty="0"/>
          </a:p>
        </p:txBody>
      </p:sp>
      <p:sp>
        <p:nvSpPr>
          <p:cNvPr id="10" name="Volný tvar 9"/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title</a:t>
            </a:r>
          </a:p>
        </p:txBody>
      </p:sp>
      <p:pic>
        <p:nvPicPr>
          <p:cNvPr id="11" name="Graphic 8">
            <a:extLst>
              <a:ext uri="{FF2B5EF4-FFF2-40B4-BE49-F238E27FC236}">
                <a16:creationId xmlns:a16="http://schemas.microsoft.com/office/drawing/2014/main" id="{76D2682F-BDE1-4F72-B508-41E54C870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03.02.2026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Volný tvar 8"/>
          <p:cNvSpPr>
            <a:spLocks noGrp="1"/>
          </p:cNvSpPr>
          <p:nvPr>
            <p:ph type="title"/>
          </p:nvPr>
        </p:nvSpPr>
        <p:spPr>
          <a:xfrm>
            <a:off x="2152133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 algn="r">
              <a:defRPr lang="cs-CZ" sz="3750" b="1" baseline="0">
                <a:solidFill>
                  <a:schemeClr val="accent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cs-CZ"/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A22759DF-2D49-4B3F-A3D4-5AC06F60C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75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nega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 t="-12000" b="-6000"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15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03.02.2026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Volný tvar 6"/>
          <p:cNvSpPr>
            <a:spLocks noGrp="1"/>
          </p:cNvSpPr>
          <p:nvPr>
            <p:ph type="title"/>
          </p:nvPr>
        </p:nvSpPr>
        <p:spPr>
          <a:xfrm>
            <a:off x="1339502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56400" tIns="0" rIns="536400" bIns="0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86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Volný tvar 12"/>
          <p:cNvSpPr>
            <a:spLocks noGrp="1"/>
          </p:cNvSpPr>
          <p:nvPr>
            <p:ph type="title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pic>
        <p:nvPicPr>
          <p:cNvPr id="15" name="Graphic 8">
            <a:extLst>
              <a:ext uri="{FF2B5EF4-FFF2-40B4-BE49-F238E27FC236}">
                <a16:creationId xmlns:a16="http://schemas.microsoft.com/office/drawing/2014/main" id="{236EC312-31E7-482C-A727-989872B28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9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cs-CZ" dirty="0"/>
          </a:p>
        </p:txBody>
      </p:sp>
      <p:sp>
        <p:nvSpPr>
          <p:cNvPr id="9" name="Volný tvar 8"/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Chapter title</a:t>
            </a:r>
          </a:p>
        </p:txBody>
      </p:sp>
      <p:pic>
        <p:nvPicPr>
          <p:cNvPr id="12" name="Graphic 8">
            <a:extLst>
              <a:ext uri="{FF2B5EF4-FFF2-40B4-BE49-F238E27FC236}">
                <a16:creationId xmlns:a16="http://schemas.microsoft.com/office/drawing/2014/main" id="{236EC312-31E7-482C-A727-989872B28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6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600" cy="3600123"/>
          </a:xfrm>
          <a:blipFill dpi="0" rotWithShape="1">
            <a:blip r:embed="rId2"/>
            <a:srcRect/>
            <a:stretch>
              <a:fillRect t="-46000" b="-38000"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150" dirty="0"/>
          </a:p>
        </p:txBody>
      </p:sp>
      <p:sp>
        <p:nvSpPr>
          <p:cNvPr id="10" name="Volný tvar 9"/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Chapter title</a:t>
            </a:r>
          </a:p>
        </p:txBody>
      </p:sp>
      <p:pic>
        <p:nvPicPr>
          <p:cNvPr id="11" name="Graphic 8">
            <a:extLst>
              <a:ext uri="{FF2B5EF4-FFF2-40B4-BE49-F238E27FC236}">
                <a16:creationId xmlns:a16="http://schemas.microsoft.com/office/drawing/2014/main" id="{236EC312-31E7-482C-A727-989872B2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92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/>
          <p:cNvSpPr>
            <a:spLocks noGrp="1"/>
          </p:cNvSpPr>
          <p:nvPr>
            <p:ph type="title"/>
          </p:nvPr>
        </p:nvSpPr>
        <p:spPr>
          <a:xfrm>
            <a:off x="2152133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 algn="r"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cs-CZ"/>
          </a:p>
        </p:txBody>
      </p:sp>
      <p:pic>
        <p:nvPicPr>
          <p:cNvPr id="15" name="Graphic 8">
            <a:extLst>
              <a:ext uri="{FF2B5EF4-FFF2-40B4-BE49-F238E27FC236}">
                <a16:creationId xmlns:a16="http://schemas.microsoft.com/office/drawing/2014/main" id="{9A60E903-65D6-473D-BBFE-B84465C53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600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 t="-12000" b="-6000"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15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03.02.2026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Volný tvar 13"/>
          <p:cNvSpPr>
            <a:spLocks noGrp="1"/>
          </p:cNvSpPr>
          <p:nvPr>
            <p:ph type="title"/>
          </p:nvPr>
        </p:nvSpPr>
        <p:spPr>
          <a:xfrm>
            <a:off x="1339502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56400" tIns="0" rIns="536400" bIns="0">
            <a:noAutofit/>
          </a:bodyPr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818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bg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03.02.2026</a:t>
            </a:fld>
            <a:endParaRPr lang="cs-CZ" dirty="0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chemeClr val="bg1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E1EBF895-8AA7-416D-AAC1-2BCC4325E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473030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5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Volný tvar 7"/>
          <p:cNvSpPr>
            <a:spLocks noGrp="1"/>
          </p:cNvSpPr>
          <p:nvPr>
            <p:ph type="title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76D2682F-BDE1-4F72-B508-41E54C87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4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12" name="Volný tvar 11"/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title</a:t>
            </a:r>
          </a:p>
        </p:txBody>
      </p:sp>
      <p:pic>
        <p:nvPicPr>
          <p:cNvPr id="13" name="Graphic 8">
            <a:extLst>
              <a:ext uri="{FF2B5EF4-FFF2-40B4-BE49-F238E27FC236}">
                <a16:creationId xmlns:a16="http://schemas.microsoft.com/office/drawing/2014/main" id="{76D2682F-BDE1-4F72-B508-41E54C87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1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0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  <p:sldLayoutId id="2147483756" r:id="rId3"/>
    <p:sldLayoutId id="2147483750" r:id="rId4"/>
    <p:sldLayoutId id="2147483744" r:id="rId5"/>
    <p:sldLayoutId id="2147483754" r:id="rId6"/>
    <p:sldLayoutId id="2147483752" r:id="rId7"/>
    <p:sldLayoutId id="2147483751" r:id="rId8"/>
    <p:sldLayoutId id="2147483757" r:id="rId9"/>
    <p:sldLayoutId id="2147483753" r:id="rId10"/>
    <p:sldLayoutId id="2147483749" r:id="rId11"/>
    <p:sldLayoutId id="2147483755" r:id="rId12"/>
  </p:sldLayoutIdLs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DAA5-6EBF-4E5B-8310-CD15A8A6A2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sz="3200" dirty="0"/>
              <a:t>Gender </a:t>
            </a:r>
            <a:r>
              <a:rPr lang="cs-CZ" sz="3200" dirty="0" err="1"/>
              <a:t>Dimension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Disinformers</a:t>
            </a:r>
            <a:r>
              <a:rPr lang="cs-CZ" sz="3200" dirty="0"/>
              <a:t>’ </a:t>
            </a:r>
            <a:r>
              <a:rPr lang="cs-CZ" sz="3200" dirty="0" err="1"/>
              <a:t>Confrontational</a:t>
            </a:r>
            <a:r>
              <a:rPr lang="cs-CZ" sz="3200" dirty="0"/>
              <a:t> Style: </a:t>
            </a:r>
            <a:br>
              <a:rPr lang="cs-CZ" sz="3200" dirty="0"/>
            </a:br>
            <a:r>
              <a:rPr lang="cs-CZ" sz="3200" b="0" dirty="0"/>
              <a:t>U</a:t>
            </a:r>
            <a:r>
              <a:rPr lang="en-US" sz="3200" b="0" dirty="0"/>
              <a:t>se of gendered ad hominem attacks in Czech disinformation websites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03A3A-8652-4BFC-BEF8-D151DCE83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522045"/>
          </a:xfrm>
        </p:spPr>
        <p:txBody>
          <a:bodyPr/>
          <a:lstStyle/>
          <a:p>
            <a:pPr algn="ctr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Iva Svačinová &amp; Petra Vodová</a:t>
            </a:r>
          </a:p>
        </p:txBody>
      </p:sp>
    </p:spTree>
    <p:extLst>
      <p:ext uri="{BB962C8B-B14F-4D97-AF65-F5344CB8AC3E}">
        <p14:creationId xmlns:p14="http://schemas.microsoft.com/office/powerpoint/2010/main" val="291888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F0191-3DFF-39DC-3F07-56E4317D2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D5A73556-B1DB-AB19-D4CC-24CECCDA2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618" y="5973767"/>
            <a:ext cx="550234" cy="641940"/>
          </a:xfrm>
          <a:prstGeom prst="rect">
            <a:avLst/>
          </a:prstGeom>
        </p:spPr>
      </p:pic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64931424-B40C-0059-3C25-168A5A52DF03}"/>
              </a:ext>
            </a:extLst>
          </p:cNvPr>
          <p:cNvSpPr/>
          <p:nvPr/>
        </p:nvSpPr>
        <p:spPr bwMode="auto">
          <a:xfrm>
            <a:off x="2407298" y="2052735"/>
            <a:ext cx="4068148" cy="36389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endParaRPr lang="cs-CZ" sz="3750" b="1" dirty="0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C967F573-E89E-A3E7-34FC-FD0FB7C2AE97}"/>
              </a:ext>
            </a:extLst>
          </p:cNvPr>
          <p:cNvSpPr/>
          <p:nvPr/>
        </p:nvSpPr>
        <p:spPr bwMode="auto">
          <a:xfrm>
            <a:off x="2407298" y="2416628"/>
            <a:ext cx="4068148" cy="60477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endParaRPr lang="cs-CZ" sz="3750" b="1" dirty="0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3E4664BA-F600-5A97-2FE4-80CA6C6DE0B9}"/>
              </a:ext>
            </a:extLst>
          </p:cNvPr>
          <p:cNvSpPr/>
          <p:nvPr/>
        </p:nvSpPr>
        <p:spPr bwMode="auto">
          <a:xfrm>
            <a:off x="2407298" y="3021400"/>
            <a:ext cx="4068148" cy="66419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endParaRPr lang="cs-CZ" sz="3750" b="1" dirty="0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9A76C8A3-C9AF-E0DA-4F50-B0E3ED30274B}"/>
              </a:ext>
            </a:extLst>
          </p:cNvPr>
          <p:cNvSpPr/>
          <p:nvPr/>
        </p:nvSpPr>
        <p:spPr bwMode="auto">
          <a:xfrm>
            <a:off x="2407298" y="3685591"/>
            <a:ext cx="4068148" cy="908683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endParaRPr lang="cs-CZ" sz="3750" b="1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015597B-14FB-B48A-7D69-624FD423F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200" y="1492792"/>
            <a:ext cx="4706302" cy="4472241"/>
          </a:xfrm>
        </p:spPr>
        <p:txBody>
          <a:bodyPr>
            <a:normAutofit/>
          </a:bodyPr>
          <a:lstStyle/>
          <a:p>
            <a:r>
              <a:rPr lang="cs-CZ" sz="1800" dirty="0" err="1"/>
              <a:t>Readers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disinformation</a:t>
            </a:r>
            <a:r>
              <a:rPr lang="cs-CZ" sz="1800" dirty="0"/>
              <a:t> </a:t>
            </a:r>
            <a:r>
              <a:rPr lang="cs-CZ" sz="1800" dirty="0" err="1"/>
              <a:t>websites</a:t>
            </a:r>
            <a:r>
              <a:rPr lang="cs-CZ" sz="1800" dirty="0"/>
              <a:t> (SYRI 2023)</a:t>
            </a:r>
            <a:r>
              <a:rPr lang="cs-CZ" sz="20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(1) strong disinformation supporters</a:t>
            </a:r>
            <a:endParaRPr lang="cs-CZ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(2) moderate disinformation supporters focused on Covid-19 </a:t>
            </a:r>
            <a:endParaRPr lang="cs-CZ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(</a:t>
            </a:r>
            <a:r>
              <a:rPr lang="cs-CZ" sz="1800" dirty="0"/>
              <a:t>3</a:t>
            </a:r>
            <a:r>
              <a:rPr lang="en-US" sz="1800" dirty="0"/>
              <a:t>) moderate disinformation supporters focused on migration </a:t>
            </a:r>
            <a:endParaRPr lang="cs-CZ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(4) the “there might be something to it” group (a group of very moderate supporters)</a:t>
            </a:r>
            <a:endParaRPr lang="cs-CZ" sz="1800" dirty="0"/>
          </a:p>
          <a:p>
            <a:endParaRPr lang="cs-CZ" sz="1800" dirty="0"/>
          </a:p>
          <a:p>
            <a:pPr marL="457214" lvl="1" indent="0">
              <a:buNone/>
            </a:pPr>
            <a:endParaRPr lang="cs-CZ" sz="1600" dirty="0"/>
          </a:p>
          <a:p>
            <a:pPr lvl="1"/>
            <a:endParaRPr lang="cs-CZ" sz="1600" dirty="0"/>
          </a:p>
          <a:p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2542597-C450-BEDF-7F32-70DC0267C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Primary</a:t>
            </a:r>
            <a:r>
              <a:rPr lang="cs-CZ" dirty="0"/>
              <a:t> audience</a:t>
            </a:r>
          </a:p>
        </p:txBody>
      </p:sp>
      <p:sp>
        <p:nvSpPr>
          <p:cNvPr id="4" name="Zástupný obsah 1">
            <a:extLst>
              <a:ext uri="{FF2B5EF4-FFF2-40B4-BE49-F238E27FC236}">
                <a16:creationId xmlns:a16="http://schemas.microsoft.com/office/drawing/2014/main" id="{37A9B77D-13D6-FEBC-CCA7-C94F7A38FE2D}"/>
              </a:ext>
            </a:extLst>
          </p:cNvPr>
          <p:cNvSpPr txBox="1">
            <a:spLocks/>
          </p:cNvSpPr>
          <p:nvPr/>
        </p:nvSpPr>
        <p:spPr>
          <a:xfrm>
            <a:off x="6475446" y="1695111"/>
            <a:ext cx="4939568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cs-CZ" dirty="0"/>
          </a:p>
        </p:txBody>
      </p:sp>
      <p:sp>
        <p:nvSpPr>
          <p:cNvPr id="9" name="Zástupný obsah 1">
            <a:extLst>
              <a:ext uri="{FF2B5EF4-FFF2-40B4-BE49-F238E27FC236}">
                <a16:creationId xmlns:a16="http://schemas.microsoft.com/office/drawing/2014/main" id="{2A3BD25A-4D58-5632-2B76-F74B3C40E7A8}"/>
              </a:ext>
            </a:extLst>
          </p:cNvPr>
          <p:cNvSpPr txBox="1">
            <a:spLocks/>
          </p:cNvSpPr>
          <p:nvPr/>
        </p:nvSpPr>
        <p:spPr>
          <a:xfrm>
            <a:off x="6705038" y="1760425"/>
            <a:ext cx="4939568" cy="38752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A</a:t>
            </a:r>
            <a:r>
              <a:rPr lang="en-US" sz="1800" dirty="0" err="1"/>
              <a:t>udience</a:t>
            </a:r>
            <a:r>
              <a:rPr lang="en-US" sz="1800" dirty="0"/>
              <a:t> that is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supportive or (relatively) receptive</a:t>
            </a:r>
            <a:endParaRPr lang="cs-CZ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1800" dirty="0" err="1"/>
              <a:t>Disinformers</a:t>
            </a:r>
            <a:r>
              <a:rPr lang="cs-CZ" sz="1800" dirty="0"/>
              <a:t> </a:t>
            </a:r>
            <a:r>
              <a:rPr lang="cs-CZ" sz="1800" dirty="0" err="1"/>
              <a:t>need</a:t>
            </a:r>
            <a:r>
              <a:rPr lang="cs-CZ" sz="1800" dirty="0"/>
              <a:t> to </a:t>
            </a:r>
            <a:r>
              <a:rPr lang="cs-CZ" sz="1800" dirty="0" err="1"/>
              <a:t>strenghten</a:t>
            </a:r>
            <a:r>
              <a:rPr lang="en-US" sz="1800" dirty="0"/>
              <a:t> </a:t>
            </a:r>
            <a:r>
              <a:rPr lang="cs-CZ" sz="1800" dirty="0" err="1"/>
              <a:t>its</a:t>
            </a:r>
            <a:r>
              <a:rPr lang="cs-CZ" sz="1800" dirty="0"/>
              <a:t> </a:t>
            </a:r>
            <a:r>
              <a:rPr lang="en-US" sz="1800" dirty="0"/>
              <a:t>confidence in the alternative story</a:t>
            </a:r>
            <a:r>
              <a:rPr lang="cs-CZ" sz="1800" dirty="0"/>
              <a:t>, so</a:t>
            </a:r>
            <a:r>
              <a:rPr lang="en-US" sz="1800" dirty="0"/>
              <a:t> they</a:t>
            </a:r>
            <a:r>
              <a:rPr lang="cs-CZ" sz="1800" dirty="0"/>
              <a:t> </a:t>
            </a:r>
            <a:r>
              <a:rPr lang="cs-CZ" sz="1800" dirty="0" err="1"/>
              <a:t>try</a:t>
            </a:r>
            <a:r>
              <a:rPr lang="cs-CZ" sz="1800" dirty="0"/>
              <a:t> </a:t>
            </a:r>
            <a:r>
              <a:rPr lang="en-US" sz="1800" dirty="0"/>
              <a:t>to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weaken the acceptability of the official story</a:t>
            </a:r>
            <a:r>
              <a:rPr lang="en-US" sz="1800" dirty="0"/>
              <a:t> (by attacking its proponents)</a:t>
            </a:r>
            <a:endParaRPr lang="cs-CZ" sz="1800" dirty="0"/>
          </a:p>
          <a:p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</a:rPr>
              <a:t>Third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</a:rPr>
              <a:t>-person AH</a:t>
            </a:r>
          </a:p>
          <a:p>
            <a:pPr lvl="2"/>
            <a:r>
              <a:rPr lang="cs-CZ" sz="1800" dirty="0" err="1"/>
              <a:t>Effect</a:t>
            </a:r>
            <a:r>
              <a:rPr lang="cs-CZ" sz="1800" dirty="0"/>
              <a:t>: </a:t>
            </a:r>
            <a:r>
              <a:rPr lang="cs-CZ" sz="1800" dirty="0" err="1"/>
              <a:t>Reinforcing</a:t>
            </a:r>
            <a:r>
              <a:rPr lang="cs-CZ" sz="1800" dirty="0"/>
              <a:t> </a:t>
            </a:r>
            <a:r>
              <a:rPr lang="cs-CZ" sz="1800" dirty="0" err="1"/>
              <a:t>or</a:t>
            </a:r>
            <a:r>
              <a:rPr lang="cs-CZ" sz="1800" dirty="0"/>
              <a:t> </a:t>
            </a:r>
            <a:r>
              <a:rPr lang="cs-CZ" sz="1800" dirty="0" err="1"/>
              <a:t>arising</a:t>
            </a:r>
            <a:r>
              <a:rPr lang="cs-CZ" sz="1800" dirty="0"/>
              <a:t> 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</a:rPr>
              <a:t>negative </a:t>
            </a:r>
            <a:r>
              <a:rPr lang="cs-CZ" sz="1800" dirty="0" err="1">
                <a:solidFill>
                  <a:schemeClr val="accent2">
                    <a:lumMod val="75000"/>
                  </a:schemeClr>
                </a:solidFill>
              </a:rPr>
              <a:t>ethos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proponents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official</a:t>
            </a:r>
            <a:r>
              <a:rPr lang="cs-CZ" sz="1800" dirty="0"/>
              <a:t> story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/>
              <a:t>thus</a:t>
            </a:r>
            <a:r>
              <a:rPr lang="cs-CZ" sz="1800" dirty="0"/>
              <a:t> </a:t>
            </a:r>
            <a:r>
              <a:rPr lang="cs-CZ" sz="1800" dirty="0" err="1"/>
              <a:t>wakening</a:t>
            </a:r>
            <a:r>
              <a:rPr lang="cs-CZ" sz="1800" dirty="0"/>
              <a:t> </a:t>
            </a:r>
            <a:r>
              <a:rPr lang="cs-CZ" sz="1800" dirty="0" err="1"/>
              <a:t>epistemic</a:t>
            </a:r>
            <a:r>
              <a:rPr lang="cs-CZ" sz="1800" dirty="0"/>
              <a:t> </a:t>
            </a:r>
            <a:r>
              <a:rPr lang="cs-CZ" sz="1800" dirty="0" err="1"/>
              <a:t>authority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representatives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official</a:t>
            </a:r>
            <a:r>
              <a:rPr lang="cs-CZ" sz="1800" dirty="0"/>
              <a:t> story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354E013-71E8-AD7E-7897-C5E38E18C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02" y="5206554"/>
            <a:ext cx="1188823" cy="1386960"/>
          </a:xfrm>
          <a:prstGeom prst="rect">
            <a:avLst/>
          </a:prstGeom>
        </p:spPr>
      </p:pic>
      <p:sp>
        <p:nvSpPr>
          <p:cNvPr id="10" name="Řečová bublina: oválný bublinový popisek 9">
            <a:extLst>
              <a:ext uri="{FF2B5EF4-FFF2-40B4-BE49-F238E27FC236}">
                <a16:creationId xmlns:a16="http://schemas.microsoft.com/office/drawing/2014/main" id="{1543F2FC-62E5-8F68-19B5-84C99416F25D}"/>
              </a:ext>
            </a:extLst>
          </p:cNvPr>
          <p:cNvSpPr/>
          <p:nvPr/>
        </p:nvSpPr>
        <p:spPr bwMode="auto">
          <a:xfrm>
            <a:off x="1430882" y="4664053"/>
            <a:ext cx="1803027" cy="727788"/>
          </a:xfrm>
          <a:prstGeom prst="wedgeEllipseCallout">
            <a:avLst>
              <a:gd name="adj1" fmla="val -36358"/>
              <a:gd name="adj2" fmla="val 9070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DA56E85-700E-340F-3221-116028C4C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625" y="4730473"/>
            <a:ext cx="438261" cy="50457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CA9A48-0A65-D45B-EF75-327C066AFE7A}"/>
              </a:ext>
            </a:extLst>
          </p:cNvPr>
          <p:cNvSpPr txBox="1"/>
          <p:nvPr/>
        </p:nvSpPr>
        <p:spPr>
          <a:xfrm>
            <a:off x="1923123" y="4857494"/>
            <a:ext cx="229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 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an</a:t>
            </a:r>
            <a:r>
              <a:rPr lang="cs-CZ" sz="1400" dirty="0"/>
              <a:t> </a:t>
            </a:r>
            <a:r>
              <a:rPr lang="cs-CZ" sz="1400" dirty="0" err="1"/>
              <a:t>asshole</a:t>
            </a:r>
            <a:r>
              <a:rPr lang="cs-CZ" sz="1400" dirty="0"/>
              <a:t>!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8C336DB-30C9-4D8D-7B4E-875205B5C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552" y="5680279"/>
            <a:ext cx="550234" cy="64194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062355E-F97F-81E7-25D3-197F44CCB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045" y="5722911"/>
            <a:ext cx="550234" cy="64194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F0C67B7-4F79-FB8A-0268-9DB85C32B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629" y="6012164"/>
            <a:ext cx="550234" cy="64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60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6928B-2325-88C0-62EC-193501B71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ývojový diagram: alternativní postup 4">
            <a:extLst>
              <a:ext uri="{FF2B5EF4-FFF2-40B4-BE49-F238E27FC236}">
                <a16:creationId xmlns:a16="http://schemas.microsoft.com/office/drawing/2014/main" id="{A4BEDB51-CE1D-51FD-DBAB-45703FC155DB}"/>
              </a:ext>
            </a:extLst>
          </p:cNvPr>
          <p:cNvSpPr/>
          <p:nvPr/>
        </p:nvSpPr>
        <p:spPr bwMode="auto">
          <a:xfrm>
            <a:off x="1856792" y="1695111"/>
            <a:ext cx="4432041" cy="842816"/>
          </a:xfrm>
          <a:prstGeom prst="flowChartAlternateProcess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endParaRPr lang="cs-CZ" sz="3750" b="1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878A826-D506-B882-24F8-8540E1FBE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200" y="1695111"/>
            <a:ext cx="4939568" cy="4269922"/>
          </a:xfrm>
        </p:spPr>
        <p:txBody>
          <a:bodyPr>
            <a:normAutofit/>
          </a:bodyPr>
          <a:lstStyle/>
          <a:p>
            <a:r>
              <a:rPr lang="en-US" sz="2000" dirty="0"/>
              <a:t>mainstream </a:t>
            </a:r>
            <a:r>
              <a:rPr lang="cs-CZ" sz="2000" dirty="0" err="1"/>
              <a:t>journalists</a:t>
            </a:r>
            <a:endParaRPr lang="cs-CZ" sz="2000" dirty="0"/>
          </a:p>
          <a:p>
            <a:r>
              <a:rPr lang="en-US" sz="2000" dirty="0"/>
              <a:t>pro-democratic political representatives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BEEEB50-20DC-6F14-0764-053CE87C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Secondary</a:t>
            </a:r>
            <a:r>
              <a:rPr lang="cs-CZ" dirty="0"/>
              <a:t> audience</a:t>
            </a:r>
          </a:p>
        </p:txBody>
      </p:sp>
      <p:sp>
        <p:nvSpPr>
          <p:cNvPr id="4" name="Zástupný obsah 1">
            <a:extLst>
              <a:ext uri="{FF2B5EF4-FFF2-40B4-BE49-F238E27FC236}">
                <a16:creationId xmlns:a16="http://schemas.microsoft.com/office/drawing/2014/main" id="{DF5F9339-E872-2329-0004-8453E2261FC0}"/>
              </a:ext>
            </a:extLst>
          </p:cNvPr>
          <p:cNvSpPr txBox="1">
            <a:spLocks/>
          </p:cNvSpPr>
          <p:nvPr/>
        </p:nvSpPr>
        <p:spPr>
          <a:xfrm>
            <a:off x="6475446" y="1695111"/>
            <a:ext cx="4939568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Disinformers</a:t>
            </a:r>
            <a:r>
              <a:rPr lang="en-US" sz="2000" dirty="0"/>
              <a:t> are in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deep disagreement </a:t>
            </a:r>
            <a:r>
              <a:rPr lang="en-US" sz="2000" dirty="0"/>
              <a:t>with their opponents</a:t>
            </a:r>
            <a:endParaRPr lang="cs-CZ" sz="2000" dirty="0"/>
          </a:p>
          <a:p>
            <a:pPr lvl="1"/>
            <a:r>
              <a:rPr lang="cs-CZ" sz="1800" dirty="0" err="1"/>
              <a:t>Their</a:t>
            </a:r>
            <a:r>
              <a:rPr lang="cs-CZ" sz="1800" dirty="0"/>
              <a:t> </a:t>
            </a:r>
            <a:r>
              <a:rPr lang="cs-CZ" sz="1800" dirty="0" err="1"/>
              <a:t>opponents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cannot be persuaded </a:t>
            </a:r>
            <a:r>
              <a:rPr lang="en-US" sz="1800" dirty="0"/>
              <a:t>of the acceptability of </a:t>
            </a:r>
            <a:r>
              <a:rPr lang="cs-CZ" sz="1800" dirty="0" err="1"/>
              <a:t>alternative</a:t>
            </a:r>
            <a:r>
              <a:rPr lang="cs-CZ" sz="1800" dirty="0"/>
              <a:t> story</a:t>
            </a:r>
          </a:p>
          <a:p>
            <a:r>
              <a:rPr lang="en-US" sz="2000" dirty="0"/>
              <a:t>It </a:t>
            </a:r>
            <a:r>
              <a:rPr lang="cs-CZ" sz="2000" dirty="0" err="1"/>
              <a:t>seems</a:t>
            </a:r>
            <a:r>
              <a:rPr lang="en-US" sz="2000" dirty="0"/>
              <a:t> advantageous to end the dispute in such a way that the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other side resigns</a:t>
            </a:r>
            <a:endParaRPr lang="cs-CZ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cs-CZ" sz="2000" dirty="0"/>
          </a:p>
          <a:p>
            <a:r>
              <a:rPr lang="cs-CZ" sz="2000" dirty="0"/>
              <a:t>Second-person AH</a:t>
            </a:r>
          </a:p>
          <a:p>
            <a:pPr lvl="2"/>
            <a:r>
              <a:rPr lang="cs-CZ" sz="1900" dirty="0" err="1"/>
              <a:t>Effect</a:t>
            </a:r>
            <a:r>
              <a:rPr lang="cs-CZ" sz="1900" dirty="0"/>
              <a:t>: </a:t>
            </a:r>
            <a:r>
              <a:rPr lang="cs-CZ" sz="1900" dirty="0" err="1">
                <a:solidFill>
                  <a:schemeClr val="accent2">
                    <a:lumMod val="75000"/>
                  </a:schemeClr>
                </a:solidFill>
              </a:rPr>
              <a:t>Arising</a:t>
            </a:r>
            <a:r>
              <a:rPr lang="cs-CZ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900" dirty="0" err="1">
                <a:solidFill>
                  <a:schemeClr val="accent2">
                    <a:lumMod val="75000"/>
                  </a:schemeClr>
                </a:solidFill>
              </a:rPr>
              <a:t>self-doubt</a:t>
            </a:r>
            <a:r>
              <a:rPr lang="cs-CZ" sz="1900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cs-CZ" sz="1900" dirty="0" err="1">
                <a:solidFill>
                  <a:schemeClr val="accent2">
                    <a:lumMod val="75000"/>
                  </a:schemeClr>
                </a:solidFill>
              </a:rPr>
              <a:t>fear</a:t>
            </a:r>
            <a:endParaRPr lang="cs-CZ" sz="1900" dirty="0">
              <a:solidFill>
                <a:schemeClr val="accent2">
                  <a:lumMod val="75000"/>
                </a:schemeClr>
              </a:solidFill>
            </a:endParaRPr>
          </a:p>
          <a:p>
            <a:pPr lvl="2"/>
            <a:r>
              <a:rPr lang="cs-CZ" sz="1900" dirty="0"/>
              <a:t>…</a:t>
            </a:r>
            <a:r>
              <a:rPr lang="cs-CZ" sz="1900" dirty="0" err="1"/>
              <a:t>Cumulative</a:t>
            </a:r>
            <a:r>
              <a:rPr lang="cs-CZ" sz="1900" dirty="0"/>
              <a:t> and </a:t>
            </a:r>
            <a:r>
              <a:rPr lang="cs-CZ" sz="1900" dirty="0" err="1"/>
              <a:t>rather</a:t>
            </a:r>
            <a:r>
              <a:rPr lang="cs-CZ" sz="1900" dirty="0"/>
              <a:t> </a:t>
            </a:r>
            <a:r>
              <a:rPr lang="cs-CZ" sz="1900" dirty="0" err="1"/>
              <a:t>delayed</a:t>
            </a:r>
            <a:r>
              <a:rPr lang="cs-CZ" sz="1900" dirty="0"/>
              <a:t> </a:t>
            </a:r>
            <a:r>
              <a:rPr lang="cs-CZ" sz="1900" dirty="0" err="1"/>
              <a:t>effect</a:t>
            </a:r>
            <a:endParaRPr lang="cs-CZ" sz="1900" dirty="0"/>
          </a:p>
          <a:p>
            <a:pPr lvl="2"/>
            <a:endParaRPr lang="cs-CZ" sz="1900" dirty="0"/>
          </a:p>
          <a:p>
            <a:pPr lvl="1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9B5489F-BC7F-B70D-E7E8-FD11A5815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2" y="3807545"/>
            <a:ext cx="1188823" cy="1386960"/>
          </a:xfrm>
          <a:prstGeom prst="rect">
            <a:avLst/>
          </a:prstGeom>
        </p:spPr>
      </p:pic>
      <p:sp>
        <p:nvSpPr>
          <p:cNvPr id="7" name="Řečová bublina: oválný bublinový popisek 6">
            <a:extLst>
              <a:ext uri="{FF2B5EF4-FFF2-40B4-BE49-F238E27FC236}">
                <a16:creationId xmlns:a16="http://schemas.microsoft.com/office/drawing/2014/main" id="{74D325F8-A920-40BC-6CAF-C8F928122022}"/>
              </a:ext>
            </a:extLst>
          </p:cNvPr>
          <p:cNvSpPr/>
          <p:nvPr/>
        </p:nvSpPr>
        <p:spPr bwMode="auto">
          <a:xfrm>
            <a:off x="2285464" y="3184275"/>
            <a:ext cx="1803027" cy="727788"/>
          </a:xfrm>
          <a:prstGeom prst="wedgeEllipseCallout">
            <a:avLst>
              <a:gd name="adj1" fmla="val -36358"/>
              <a:gd name="adj2" fmla="val 9070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EF32819-A929-4177-E776-88D89BA4061F}"/>
              </a:ext>
            </a:extLst>
          </p:cNvPr>
          <p:cNvSpPr txBox="1"/>
          <p:nvPr/>
        </p:nvSpPr>
        <p:spPr>
          <a:xfrm>
            <a:off x="2397969" y="3409945"/>
            <a:ext cx="229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You</a:t>
            </a:r>
            <a:r>
              <a:rPr lang="cs-CZ" sz="1400" dirty="0"/>
              <a:t> are </a:t>
            </a:r>
            <a:r>
              <a:rPr lang="cs-CZ" sz="1400" dirty="0" err="1"/>
              <a:t>an</a:t>
            </a:r>
            <a:r>
              <a:rPr lang="cs-CZ" sz="1400" dirty="0"/>
              <a:t> </a:t>
            </a:r>
            <a:r>
              <a:rPr lang="cs-CZ" sz="1400" dirty="0" err="1"/>
              <a:t>asshole</a:t>
            </a:r>
            <a:r>
              <a:rPr lang="cs-CZ" sz="1400" dirty="0"/>
              <a:t>!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F78E487-2186-5E16-0DC1-9E254D56F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263" y="3985069"/>
            <a:ext cx="1158340" cy="13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4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89BDA3E-4680-9852-70C6-674843205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199" y="1695111"/>
            <a:ext cx="4522801" cy="4269922"/>
          </a:xfrm>
        </p:spPr>
        <p:txBody>
          <a:bodyPr>
            <a:normAutofit/>
          </a:bodyPr>
          <a:lstStyle/>
          <a:p>
            <a:r>
              <a:rPr lang="cs-CZ" sz="2000" dirty="0"/>
              <a:t>AH as part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disinformers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ʼ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/>
              <a:t>style?</a:t>
            </a:r>
          </a:p>
          <a:p>
            <a:pPr lvl="1"/>
            <a:r>
              <a:rPr lang="en-US" sz="1800" dirty="0"/>
              <a:t>Matos et al. (2022)</a:t>
            </a:r>
            <a:r>
              <a:rPr lang="cs-CZ" sz="1800" dirty="0"/>
              <a:t>:</a:t>
            </a:r>
            <a:r>
              <a:rPr lang="en-US" sz="1800" dirty="0"/>
              <a:t> false news (disinformation, misinformation) exhibits a higher occurrence of abusive language compared to regular news</a:t>
            </a:r>
            <a:endParaRPr lang="cs-CZ" sz="1800" dirty="0"/>
          </a:p>
          <a:p>
            <a:pPr lvl="1"/>
            <a:r>
              <a:rPr lang="cs-CZ" sz="1800" dirty="0"/>
              <a:t>Oswald (2016): AH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one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prototypical</a:t>
            </a:r>
            <a:r>
              <a:rPr lang="cs-CZ" sz="1800" dirty="0"/>
              <a:t> </a:t>
            </a:r>
            <a:r>
              <a:rPr lang="cs-CZ" sz="1800" dirty="0" err="1"/>
              <a:t>fallacies</a:t>
            </a:r>
            <a:r>
              <a:rPr lang="cs-CZ" sz="1800" dirty="0"/>
              <a:t> </a:t>
            </a:r>
            <a:r>
              <a:rPr lang="cs-CZ" sz="1800" dirty="0" err="1"/>
              <a:t>used</a:t>
            </a:r>
            <a:r>
              <a:rPr lang="cs-CZ" sz="1800" dirty="0"/>
              <a:t> by </a:t>
            </a:r>
            <a:r>
              <a:rPr lang="cs-CZ" sz="1800" dirty="0" err="1"/>
              <a:t>conspirators</a:t>
            </a:r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endParaRPr lang="cs-CZ" sz="20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FCD3BB-96D6-8727-FD84-BC187F1D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Expectations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disinformers</a:t>
            </a:r>
            <a:r>
              <a:rPr lang="cs-CZ" dirty="0"/>
              <a:t>’ use </a:t>
            </a:r>
            <a:r>
              <a:rPr lang="cs-CZ" dirty="0" err="1"/>
              <a:t>of</a:t>
            </a:r>
            <a:r>
              <a:rPr lang="cs-CZ" dirty="0"/>
              <a:t> GAH</a:t>
            </a:r>
          </a:p>
        </p:txBody>
      </p:sp>
      <p:sp>
        <p:nvSpPr>
          <p:cNvPr id="4" name="Zástupný obsah 1">
            <a:extLst>
              <a:ext uri="{FF2B5EF4-FFF2-40B4-BE49-F238E27FC236}">
                <a16:creationId xmlns:a16="http://schemas.microsoft.com/office/drawing/2014/main" id="{B227D800-C381-45A6-A4B1-C5B6E599A0E8}"/>
              </a:ext>
            </a:extLst>
          </p:cNvPr>
          <p:cNvSpPr txBox="1">
            <a:spLocks/>
          </p:cNvSpPr>
          <p:nvPr/>
        </p:nvSpPr>
        <p:spPr>
          <a:xfrm>
            <a:off x="6372243" y="1695111"/>
            <a:ext cx="4522801" cy="426992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GAH?</a:t>
            </a:r>
          </a:p>
          <a:p>
            <a:pPr lvl="1"/>
            <a:r>
              <a:rPr lang="cs-CZ" sz="1800" dirty="0"/>
              <a:t>Czech </a:t>
            </a:r>
            <a:r>
              <a:rPr lang="cs-CZ" sz="1800" dirty="0" err="1"/>
              <a:t>context</a:t>
            </a:r>
            <a:r>
              <a:rPr lang="cs-CZ" sz="1800" dirty="0"/>
              <a:t>: </a:t>
            </a:r>
            <a:r>
              <a:rPr lang="cs-CZ" sz="1800" dirty="0" err="1"/>
              <a:t>empirical</a:t>
            </a:r>
            <a:r>
              <a:rPr lang="cs-CZ" sz="1800" dirty="0"/>
              <a:t> </a:t>
            </a:r>
            <a:r>
              <a:rPr lang="cs-CZ" sz="1800" dirty="0" err="1"/>
              <a:t>studies</a:t>
            </a:r>
            <a:r>
              <a:rPr lang="cs-CZ" sz="1800" dirty="0"/>
              <a:t> (</a:t>
            </a:r>
            <a:r>
              <a:rPr lang="en-US" sz="1800" dirty="0" err="1"/>
              <a:t>Mottlová</a:t>
            </a:r>
            <a:r>
              <a:rPr lang="cs-CZ" sz="1800" dirty="0"/>
              <a:t>,</a:t>
            </a:r>
            <a:r>
              <a:rPr lang="en-US" sz="1800" dirty="0"/>
              <a:t> </a:t>
            </a:r>
            <a:r>
              <a:rPr lang="en-US" sz="1800" dirty="0" err="1"/>
              <a:t>Šprinclová</a:t>
            </a:r>
            <a:r>
              <a:rPr lang="cs-CZ" sz="1800" dirty="0"/>
              <a:t> 2025, Kužel 2025, Tkáčová 2025, Vařeková 2024)</a:t>
            </a:r>
          </a:p>
          <a:p>
            <a:pPr lvl="2"/>
            <a:r>
              <a:rPr lang="cs-CZ" sz="1800" dirty="0"/>
              <a:t>E</a:t>
            </a:r>
            <a:r>
              <a:rPr lang="en-US" sz="1800" dirty="0" err="1"/>
              <a:t>xperiences</a:t>
            </a:r>
            <a:r>
              <a:rPr lang="en-US" sz="1800" dirty="0"/>
              <a:t> of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female politicians </a:t>
            </a:r>
            <a:r>
              <a:rPr lang="en-US" sz="1800" dirty="0"/>
              <a:t>“</a:t>
            </a:r>
            <a:r>
              <a:rPr lang="en-US" sz="1800" i="1" dirty="0"/>
              <a:t>reveal that while all (mostly governmental) politicians face criticism, women are singled out with mockery and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attacks that draw on gendered stereotypes</a:t>
            </a:r>
            <a:r>
              <a:rPr lang="en-US" sz="1800" i="1" dirty="0"/>
              <a:t>, questioning not only what they stand for but also whether they belong in politics at all</a:t>
            </a:r>
            <a:r>
              <a:rPr lang="en-US" sz="1800" dirty="0"/>
              <a:t>.”</a:t>
            </a:r>
            <a:r>
              <a:rPr lang="cs-CZ" sz="1800" dirty="0"/>
              <a:t> (Tkáčová 2025)</a:t>
            </a:r>
          </a:p>
          <a:p>
            <a:r>
              <a:rPr lang="cs-CZ" sz="2000" dirty="0"/>
              <a:t>…No </a:t>
            </a:r>
            <a:r>
              <a:rPr lang="cs-CZ" sz="2000" dirty="0" err="1"/>
              <a:t>studies</a:t>
            </a:r>
            <a:r>
              <a:rPr lang="cs-CZ" sz="2000" dirty="0"/>
              <a:t> </a:t>
            </a:r>
            <a:r>
              <a:rPr lang="cs-CZ" sz="2000" dirty="0" err="1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accent2">
                    <a:lumMod val="75000"/>
                  </a:schemeClr>
                </a:solidFill>
              </a:rPr>
              <a:t>men</a:t>
            </a:r>
            <a:endParaRPr lang="cs-CZ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5" name="Obdélník: s jedním odříznutým rohem 4">
            <a:extLst>
              <a:ext uri="{FF2B5EF4-FFF2-40B4-BE49-F238E27FC236}">
                <a16:creationId xmlns:a16="http://schemas.microsoft.com/office/drawing/2014/main" id="{6F837ABE-D8D3-1783-1BF3-5DC63FB1C8AD}"/>
              </a:ext>
            </a:extLst>
          </p:cNvPr>
          <p:cNvSpPr/>
          <p:nvPr/>
        </p:nvSpPr>
        <p:spPr bwMode="auto">
          <a:xfrm>
            <a:off x="7623110" y="2780522"/>
            <a:ext cx="3548177" cy="2593911"/>
          </a:xfrm>
          <a:prstGeom prst="snip1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</p:spTree>
    <p:extLst>
      <p:ext uri="{BB962C8B-B14F-4D97-AF65-F5344CB8AC3E}">
        <p14:creationId xmlns:p14="http://schemas.microsoft.com/office/powerpoint/2010/main" val="759138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C8E4C292-70E0-4A59-93E0-815316B2D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Q1: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frequent</a:t>
            </a:r>
            <a:r>
              <a:rPr lang="cs-CZ" dirty="0"/>
              <a:t> are ad </a:t>
            </a:r>
            <a:r>
              <a:rPr lang="cs-CZ" dirty="0" err="1"/>
              <a:t>hominem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 </a:t>
            </a:r>
            <a:r>
              <a:rPr lang="cs-CZ" dirty="0" err="1"/>
              <a:t>generally</a:t>
            </a:r>
            <a:r>
              <a:rPr lang="cs-CZ" dirty="0"/>
              <a:t> in </a:t>
            </a:r>
            <a:r>
              <a:rPr lang="cs-CZ" dirty="0" err="1"/>
              <a:t>texts</a:t>
            </a:r>
            <a:r>
              <a:rPr lang="cs-CZ" dirty="0"/>
              <a:t>?</a:t>
            </a:r>
          </a:p>
          <a:p>
            <a:r>
              <a:rPr lang="cs-CZ" dirty="0"/>
              <a:t>Q2: Are </a:t>
            </a:r>
            <a:r>
              <a:rPr lang="cs-CZ" dirty="0" err="1"/>
              <a:t>gendered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 more </a:t>
            </a:r>
            <a:r>
              <a:rPr lang="cs-CZ" dirty="0" err="1"/>
              <a:t>frequent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 </a:t>
            </a:r>
            <a:r>
              <a:rPr lang="cs-CZ" dirty="0" err="1"/>
              <a:t>connected</a:t>
            </a:r>
            <a:r>
              <a:rPr lang="cs-CZ" dirty="0"/>
              <a:t> to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topoi</a:t>
            </a:r>
            <a:r>
              <a:rPr lang="cs-CZ" dirty="0"/>
              <a:t>?</a:t>
            </a:r>
          </a:p>
          <a:p>
            <a:r>
              <a:rPr lang="cs-CZ" dirty="0"/>
              <a:t>Q3: Are </a:t>
            </a:r>
            <a:r>
              <a:rPr lang="cs-CZ" dirty="0" err="1"/>
              <a:t>gendered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 more </a:t>
            </a:r>
            <a:r>
              <a:rPr lang="cs-CZ" dirty="0" err="1"/>
              <a:t>frequently</a:t>
            </a:r>
            <a:r>
              <a:rPr lang="cs-CZ" dirty="0"/>
              <a:t> </a:t>
            </a:r>
            <a:r>
              <a:rPr lang="cs-CZ" dirty="0" err="1"/>
              <a:t>targetted</a:t>
            </a:r>
            <a:r>
              <a:rPr lang="cs-CZ" dirty="0"/>
              <a:t> on </a:t>
            </a:r>
            <a:r>
              <a:rPr lang="cs-CZ" dirty="0" err="1"/>
              <a:t>women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men</a:t>
            </a:r>
            <a:r>
              <a:rPr lang="cs-CZ" dirty="0"/>
              <a:t>?</a:t>
            </a:r>
          </a:p>
          <a:p>
            <a:r>
              <a:rPr lang="cs-CZ" dirty="0"/>
              <a:t>Q4: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types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features</a:t>
            </a:r>
            <a:r>
              <a:rPr lang="cs-CZ" dirty="0"/>
              <a:t> make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 on </a:t>
            </a:r>
            <a:r>
              <a:rPr lang="cs-CZ" dirty="0" err="1"/>
              <a:t>men</a:t>
            </a:r>
            <a:r>
              <a:rPr lang="cs-CZ" dirty="0"/>
              <a:t> and </a:t>
            </a:r>
            <a:r>
              <a:rPr lang="cs-CZ" dirty="0" err="1"/>
              <a:t>women</a:t>
            </a:r>
            <a:r>
              <a:rPr lang="cs-CZ" dirty="0"/>
              <a:t>?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2B6F9B6-8B89-4656-B36D-D43962CDF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questions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177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B7068FF9-BFB5-4EFE-96EA-56F0D839C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200" y="1695111"/>
            <a:ext cx="5779708" cy="4743396"/>
          </a:xfrm>
        </p:spPr>
        <p:txBody>
          <a:bodyPr>
            <a:normAutofit fontScale="92500"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One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Czech </a:t>
            </a:r>
            <a:r>
              <a:rPr lang="cs-CZ" dirty="0" err="1">
                <a:solidFill>
                  <a:schemeClr val="tx1"/>
                </a:solidFill>
              </a:rPr>
              <a:t>disinformation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websites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Author</a:t>
            </a:r>
            <a:r>
              <a:rPr lang="cs-CZ" dirty="0">
                <a:solidFill>
                  <a:schemeClr val="tx1"/>
                </a:solidFill>
              </a:rPr>
              <a:t> Petr Hájek </a:t>
            </a:r>
          </a:p>
          <a:p>
            <a:pPr lvl="1"/>
            <a:r>
              <a:rPr lang="cs-CZ" dirty="0" err="1">
                <a:solidFill>
                  <a:schemeClr val="tx1"/>
                </a:solidFill>
              </a:rPr>
              <a:t>The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former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press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secretary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a </a:t>
            </a:r>
            <a:r>
              <a:rPr lang="cs-CZ" dirty="0" err="1">
                <a:solidFill>
                  <a:schemeClr val="tx1"/>
                </a:solidFill>
              </a:rPr>
              <a:t>former</a:t>
            </a:r>
            <a:r>
              <a:rPr lang="cs-CZ" dirty="0">
                <a:solidFill>
                  <a:schemeClr val="tx1"/>
                </a:solidFill>
              </a:rPr>
              <a:t> Czech president Klaus</a:t>
            </a:r>
          </a:p>
          <a:p>
            <a:r>
              <a:rPr lang="cs-CZ" dirty="0" err="1">
                <a:solidFill>
                  <a:schemeClr val="tx1"/>
                </a:solidFill>
              </a:rPr>
              <a:t>Fifth</a:t>
            </a:r>
            <a:r>
              <a:rPr lang="cs-CZ" dirty="0">
                <a:solidFill>
                  <a:schemeClr val="tx1"/>
                </a:solidFill>
              </a:rPr>
              <a:t> most </a:t>
            </a:r>
            <a:r>
              <a:rPr lang="cs-CZ" dirty="0" err="1">
                <a:solidFill>
                  <a:schemeClr val="tx1"/>
                </a:solidFill>
              </a:rPr>
              <a:t>read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website</a:t>
            </a:r>
            <a:r>
              <a:rPr lang="cs-CZ" dirty="0">
                <a:solidFill>
                  <a:schemeClr val="tx1"/>
                </a:solidFill>
              </a:rPr>
              <a:t> in Czech Republic</a:t>
            </a:r>
          </a:p>
          <a:p>
            <a:pPr lvl="1"/>
            <a:r>
              <a:rPr lang="cs-CZ" dirty="0" err="1">
                <a:solidFill>
                  <a:schemeClr val="tx1"/>
                </a:solidFill>
              </a:rPr>
              <a:t>Addresses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hunderts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thousands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people</a:t>
            </a:r>
            <a:r>
              <a:rPr lang="cs-CZ" dirty="0">
                <a:solidFill>
                  <a:schemeClr val="tx1"/>
                </a:solidFill>
              </a:rPr>
              <a:t> a </a:t>
            </a:r>
            <a:r>
              <a:rPr lang="cs-CZ" dirty="0" err="1">
                <a:solidFill>
                  <a:schemeClr val="tx1"/>
                </a:solidFill>
              </a:rPr>
              <a:t>month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Hájek – </a:t>
            </a:r>
            <a:r>
              <a:rPr lang="cs-CZ" dirty="0" err="1">
                <a:solidFill>
                  <a:schemeClr val="tx1"/>
                </a:solidFill>
              </a:rPr>
              <a:t>one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the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authors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 err="1">
                <a:solidFill>
                  <a:schemeClr val="tx1"/>
                </a:solidFill>
              </a:rPr>
              <a:t>Reprints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Russian</a:t>
            </a:r>
            <a:r>
              <a:rPr lang="cs-CZ" dirty="0">
                <a:solidFill>
                  <a:schemeClr val="tx1"/>
                </a:solidFill>
              </a:rPr>
              <a:t> propaganda, </a:t>
            </a:r>
            <a:r>
              <a:rPr lang="cs-CZ" dirty="0" err="1">
                <a:solidFill>
                  <a:schemeClr val="tx1"/>
                </a:solidFill>
              </a:rPr>
              <a:t>connected</a:t>
            </a:r>
            <a:r>
              <a:rPr lang="cs-CZ" dirty="0">
                <a:solidFill>
                  <a:schemeClr val="tx1"/>
                </a:solidFill>
              </a:rPr>
              <a:t> to </a:t>
            </a:r>
            <a:r>
              <a:rPr lang="cs-CZ" dirty="0" err="1">
                <a:solidFill>
                  <a:schemeClr val="tx1"/>
                </a:solidFill>
              </a:rPr>
              <a:t>funding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from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Russia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BE9E9BF-847E-4C81-83A8-8F173BEF6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Protiproud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19178A9-BC8D-4E98-8087-E48C5E4FC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952" y="1294521"/>
            <a:ext cx="4508048" cy="8011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2CC13F3-DC9C-43E4-AFFC-460E81CF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163" y="2363378"/>
            <a:ext cx="4458977" cy="25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94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D4AB4F40-C1FE-4B43-ADA8-BDACFEC81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200" y="1695111"/>
            <a:ext cx="4903014" cy="4215495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/>
              <a:t>November</a:t>
            </a:r>
            <a:r>
              <a:rPr lang="cs-CZ" dirty="0"/>
              <a:t> 2021 – June 2025 (centre-</a:t>
            </a:r>
            <a:r>
              <a:rPr lang="cs-CZ" dirty="0" err="1"/>
              <a:t>right</a:t>
            </a:r>
            <a:r>
              <a:rPr lang="cs-CZ" dirty="0"/>
              <a:t> </a:t>
            </a:r>
            <a:r>
              <a:rPr lang="cs-CZ" dirty="0" err="1"/>
              <a:t>coalition</a:t>
            </a:r>
            <a:r>
              <a:rPr lang="cs-CZ" dirty="0"/>
              <a:t> </a:t>
            </a:r>
            <a:r>
              <a:rPr lang="cs-CZ" dirty="0" err="1"/>
              <a:t>government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Petr Fiala)</a:t>
            </a:r>
          </a:p>
          <a:p>
            <a:pPr lvl="1"/>
            <a:r>
              <a:rPr lang="cs-CZ" dirty="0"/>
              <a:t>Pro-Western</a:t>
            </a:r>
          </a:p>
          <a:p>
            <a:pPr lvl="1"/>
            <a:r>
              <a:rPr lang="cs-CZ" dirty="0" err="1"/>
              <a:t>Help</a:t>
            </a:r>
            <a:r>
              <a:rPr lang="cs-CZ" dirty="0"/>
              <a:t> to </a:t>
            </a:r>
            <a:r>
              <a:rPr lang="cs-CZ" dirty="0" err="1"/>
              <a:t>Ukraine</a:t>
            </a:r>
            <a:r>
              <a:rPr lang="cs-CZ" dirty="0"/>
              <a:t> and to </a:t>
            </a:r>
            <a:r>
              <a:rPr lang="cs-CZ" dirty="0" err="1"/>
              <a:t>Ukrainian</a:t>
            </a:r>
            <a:r>
              <a:rPr lang="cs-CZ" dirty="0"/>
              <a:t> </a:t>
            </a:r>
            <a:r>
              <a:rPr lang="cs-CZ" dirty="0" err="1"/>
              <a:t>refugees</a:t>
            </a:r>
            <a:endParaRPr lang="cs-CZ" dirty="0"/>
          </a:p>
          <a:p>
            <a:endParaRPr lang="cs-CZ" dirty="0"/>
          </a:p>
          <a:p>
            <a:r>
              <a:rPr lang="cs-CZ" dirty="0"/>
              <a:t>2160 </a:t>
            </a:r>
            <a:r>
              <a:rPr lang="cs-CZ" dirty="0" err="1"/>
              <a:t>texts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total</a:t>
            </a:r>
            <a:endParaRPr lang="cs-CZ" dirty="0"/>
          </a:p>
          <a:p>
            <a:r>
              <a:rPr lang="cs-CZ" dirty="0" err="1"/>
              <a:t>Searching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names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top </a:t>
            </a:r>
            <a:r>
              <a:rPr lang="cs-CZ" dirty="0" err="1"/>
              <a:t>government-related</a:t>
            </a:r>
            <a:r>
              <a:rPr lang="cs-CZ" dirty="0"/>
              <a:t> </a:t>
            </a:r>
            <a:r>
              <a:rPr lang="cs-CZ" dirty="0" err="1"/>
              <a:t>politicians</a:t>
            </a:r>
            <a:endParaRPr lang="cs-CZ" dirty="0"/>
          </a:p>
          <a:p>
            <a:pPr lvl="1"/>
            <a:r>
              <a:rPr lang="cs-CZ" dirty="0"/>
              <a:t>Fiala, Rakušan, </a:t>
            </a:r>
            <a:r>
              <a:rPr lang="cs-CZ" dirty="0" err="1"/>
              <a:t>Lipavský</a:t>
            </a:r>
            <a:r>
              <a:rPr lang="cs-CZ" dirty="0"/>
              <a:t>, Jurečka, Blažek</a:t>
            </a:r>
          </a:p>
          <a:p>
            <a:pPr lvl="1"/>
            <a:r>
              <a:rPr lang="cs-CZ" dirty="0" err="1"/>
              <a:t>Pekarová</a:t>
            </a:r>
            <a:r>
              <a:rPr lang="cs-CZ" dirty="0"/>
              <a:t> Adamová, Černochová, </a:t>
            </a:r>
            <a:r>
              <a:rPr lang="cs-CZ" dirty="0" err="1"/>
              <a:t>Langšádlová</a:t>
            </a:r>
            <a:r>
              <a:rPr lang="cs-CZ" dirty="0"/>
              <a:t>, Richterová, Nerudová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39FF12-DEAE-47D5-9935-DD6EF85A1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Data </a:t>
            </a:r>
            <a:r>
              <a:rPr lang="cs-CZ" dirty="0" err="1"/>
              <a:t>collection</a:t>
            </a:r>
            <a:endParaRPr lang="cs-CZ" dirty="0"/>
          </a:p>
        </p:txBody>
      </p:sp>
      <p:sp>
        <p:nvSpPr>
          <p:cNvPr id="6" name="Zástupný symbol pro obsah 1">
            <a:extLst>
              <a:ext uri="{FF2B5EF4-FFF2-40B4-BE49-F238E27FC236}">
                <a16:creationId xmlns:a16="http://schemas.microsoft.com/office/drawing/2014/main" id="{3BFDD77B-B39D-4370-84E5-A95642AA4BF4}"/>
              </a:ext>
            </a:extLst>
          </p:cNvPr>
          <p:cNvSpPr txBox="1">
            <a:spLocks/>
          </p:cNvSpPr>
          <p:nvPr/>
        </p:nvSpPr>
        <p:spPr>
          <a:xfrm>
            <a:off x="6900422" y="1695111"/>
            <a:ext cx="4522800" cy="4215495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cs-CZ" dirty="0"/>
              <a:t>487 </a:t>
            </a:r>
            <a:r>
              <a:rPr lang="cs-CZ" dirty="0" err="1"/>
              <a:t>texts</a:t>
            </a:r>
            <a:r>
              <a:rPr lang="cs-CZ" dirty="0"/>
              <a:t> -&gt; </a:t>
            </a:r>
            <a:r>
              <a:rPr lang="cs-CZ" dirty="0" err="1"/>
              <a:t>searching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attacks</a:t>
            </a:r>
            <a:endParaRPr lang="cs-CZ" dirty="0"/>
          </a:p>
          <a:p>
            <a:pPr lvl="2"/>
            <a:r>
              <a:rPr lang="en-US" dirty="0"/>
              <a:t>portraying the opponent as stupid, dishonest, unreliable or by stating otherwise negative aspects, an attempt is made to undermine their credibility</a:t>
            </a:r>
          </a:p>
          <a:p>
            <a:pPr lvl="2"/>
            <a:r>
              <a:rPr lang="cs-CZ" sz="2900" b="1" i="1" dirty="0"/>
              <a:t>Q1: 800 </a:t>
            </a:r>
            <a:r>
              <a:rPr lang="cs-CZ" sz="2900" b="1" i="1" dirty="0" err="1"/>
              <a:t>attacks</a:t>
            </a:r>
            <a:r>
              <a:rPr lang="cs-CZ" sz="2900" b="1" i="1" dirty="0"/>
              <a:t> (1.6 per a text)</a:t>
            </a:r>
          </a:p>
          <a:p>
            <a:r>
              <a:rPr lang="cs-CZ" dirty="0" err="1"/>
              <a:t>Coding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 – </a:t>
            </a:r>
            <a:r>
              <a:rPr lang="cs-CZ" dirty="0" err="1"/>
              <a:t>qualitative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analysis</a:t>
            </a:r>
            <a:endParaRPr lang="cs-CZ" dirty="0"/>
          </a:p>
          <a:p>
            <a:r>
              <a:rPr lang="cs-CZ" dirty="0" err="1"/>
              <a:t>Buttom</a:t>
            </a:r>
            <a:r>
              <a:rPr lang="cs-CZ" dirty="0"/>
              <a:t> up </a:t>
            </a:r>
            <a:r>
              <a:rPr lang="cs-CZ" dirty="0" err="1"/>
              <a:t>analysis</a:t>
            </a:r>
            <a:endParaRPr lang="cs-CZ" dirty="0"/>
          </a:p>
          <a:p>
            <a:pPr lvl="1"/>
            <a:r>
              <a:rPr lang="cs-CZ" dirty="0" err="1"/>
              <a:t>Identifying</a:t>
            </a:r>
            <a:r>
              <a:rPr lang="cs-CZ" dirty="0"/>
              <a:t>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topics</a:t>
            </a:r>
            <a:r>
              <a:rPr lang="cs-CZ" dirty="0"/>
              <a:t> and </a:t>
            </a:r>
            <a:r>
              <a:rPr lang="cs-CZ" dirty="0" err="1"/>
              <a:t>including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to </a:t>
            </a:r>
            <a:r>
              <a:rPr lang="cs-CZ" dirty="0" err="1"/>
              <a:t>bigger</a:t>
            </a:r>
            <a:r>
              <a:rPr lang="cs-CZ" dirty="0"/>
              <a:t>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categories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99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E9C9F99F-7543-4D2A-84C8-7C6D150FEF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4932281"/>
              </p:ext>
            </p:extLst>
          </p:nvPr>
        </p:nvGraphicFramePr>
        <p:xfrm>
          <a:off x="1573213" y="1695450"/>
          <a:ext cx="9620304" cy="4885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0152">
                  <a:extLst>
                    <a:ext uri="{9D8B030D-6E8A-4147-A177-3AD203B41FA5}">
                      <a16:colId xmlns:a16="http://schemas.microsoft.com/office/drawing/2014/main" val="1232854714"/>
                    </a:ext>
                  </a:extLst>
                </a:gridCol>
                <a:gridCol w="4810152">
                  <a:extLst>
                    <a:ext uri="{9D8B030D-6E8A-4147-A177-3AD203B41FA5}">
                      <a16:colId xmlns:a16="http://schemas.microsoft.com/office/drawing/2014/main" val="1626527483"/>
                    </a:ext>
                  </a:extLst>
                </a:gridCol>
              </a:tblGrid>
              <a:tr h="27179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In </a:t>
                      </a:r>
                      <a:r>
                        <a:rPr lang="cs-CZ" sz="1800" b="1" u="none" strike="noStrike" dirty="0" err="1">
                          <a:effectLst/>
                        </a:rPr>
                        <a:t>relation</a:t>
                      </a:r>
                      <a:r>
                        <a:rPr lang="cs-CZ" sz="1800" b="1" u="none" strike="noStrike" dirty="0">
                          <a:effectLst/>
                        </a:rPr>
                        <a:t> to…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 err="1">
                          <a:effectLst/>
                        </a:rPr>
                        <a:t>Topics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04797584"/>
                  </a:ext>
                </a:extLst>
              </a:tr>
              <a:tr h="80742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 err="1">
                          <a:effectLst/>
                        </a:rPr>
                        <a:t>State</a:t>
                      </a:r>
                      <a:r>
                        <a:rPr lang="cs-CZ" sz="1800" u="none" strike="noStrike" dirty="0">
                          <a:effectLst/>
                        </a:rPr>
                        <a:t> </a:t>
                      </a:r>
                      <a:r>
                        <a:rPr lang="cs-CZ" sz="1800" u="none" strike="noStrike" dirty="0" err="1">
                          <a:effectLst/>
                        </a:rPr>
                        <a:t>or</a:t>
                      </a:r>
                      <a:r>
                        <a:rPr lang="cs-CZ" sz="1800" u="none" strike="noStrike" dirty="0">
                          <a:effectLst/>
                        </a:rPr>
                        <a:t> </a:t>
                      </a:r>
                      <a:r>
                        <a:rPr lang="cs-CZ" sz="1800" u="none" strike="noStrike" dirty="0" err="1">
                          <a:effectLst/>
                        </a:rPr>
                        <a:t>its</a:t>
                      </a:r>
                      <a:r>
                        <a:rPr lang="cs-CZ" sz="1800" u="none" strike="noStrike" dirty="0">
                          <a:effectLst/>
                        </a:rPr>
                        <a:t> </a:t>
                      </a:r>
                      <a:r>
                        <a:rPr lang="cs-CZ" sz="1800" u="none" strike="noStrike" dirty="0" err="1">
                          <a:effectLst/>
                        </a:rPr>
                        <a:t>citizens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elitist, liar, loser, migration supporter, totalitarian, big spender, saboteur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87135651"/>
                  </a:ext>
                </a:extLst>
              </a:tr>
              <a:tr h="80742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 err="1">
                          <a:effectLst/>
                        </a:rPr>
                        <a:t>Political</a:t>
                      </a:r>
                      <a:r>
                        <a:rPr lang="cs-CZ" sz="1800" u="none" strike="noStrike" dirty="0">
                          <a:effectLst/>
                        </a:rPr>
                        <a:t> </a:t>
                      </a:r>
                      <a:r>
                        <a:rPr lang="cs-CZ" sz="1800" u="none" strike="noStrike" dirty="0" err="1">
                          <a:effectLst/>
                        </a:rPr>
                        <a:t>office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incompetent, fanatic, criminal, mobster, rebel, opportunist, publicity seeker, power abuser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66482178"/>
                  </a:ext>
                </a:extLst>
              </a:tr>
              <a:tr h="539609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 err="1">
                          <a:effectLst/>
                        </a:rPr>
                        <a:t>Foreign</a:t>
                      </a:r>
                      <a:r>
                        <a:rPr lang="cs-CZ" sz="1800" u="none" strike="noStrike" dirty="0">
                          <a:effectLst/>
                        </a:rPr>
                        <a:t> </a:t>
                      </a:r>
                      <a:r>
                        <a:rPr lang="cs-CZ" sz="1800" u="none" strike="noStrike" dirty="0" err="1">
                          <a:effectLst/>
                        </a:rPr>
                        <a:t>states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puppet of the West, warmonger, traitor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78809268"/>
                  </a:ext>
                </a:extLst>
              </a:tr>
              <a:tr h="27179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Own party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 err="1">
                          <a:effectLst/>
                        </a:rPr>
                        <a:t>despised</a:t>
                      </a:r>
                      <a:r>
                        <a:rPr lang="cs-CZ" sz="1800" u="none" strike="noStrike" dirty="0">
                          <a:effectLst/>
                        </a:rPr>
                        <a:t> person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92802893"/>
                  </a:ext>
                </a:extLst>
              </a:tr>
              <a:tr h="539609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Character failure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arrogant, immoral, coward, careerist, lunatic, hypocrite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47547678"/>
                  </a:ext>
                </a:extLst>
              </a:tr>
              <a:tr h="80742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1" u="none" strike="noStrike">
                          <a:effectLst/>
                        </a:rPr>
                        <a:t>Gender (female)</a:t>
                      </a:r>
                      <a:endParaRPr lang="cs-CZ" sz="1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stupidity, physical appearance, snob, </a:t>
                      </a:r>
                      <a:r>
                        <a:rPr lang="en-US" sz="1800" u="none" strike="noStrike" dirty="0" err="1">
                          <a:effectLst/>
                        </a:rPr>
                        <a:t>aggresive</a:t>
                      </a:r>
                      <a:r>
                        <a:rPr lang="en-US" sz="1800" u="none" strike="noStrike" dirty="0">
                          <a:effectLst/>
                        </a:rPr>
                        <a:t>, quota, </a:t>
                      </a:r>
                      <a:r>
                        <a:rPr lang="en-US" sz="1800" u="none" strike="noStrike" dirty="0" err="1">
                          <a:effectLst/>
                        </a:rPr>
                        <a:t>imaturity</a:t>
                      </a:r>
                      <a:r>
                        <a:rPr lang="en-US" sz="1800" u="none" strike="noStrike" dirty="0">
                          <a:effectLst/>
                        </a:rPr>
                        <a:t>, sexual attack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5567212"/>
                  </a:ext>
                </a:extLst>
              </a:tr>
              <a:tr h="80742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1" u="none" strike="noStrike" dirty="0">
                          <a:effectLst/>
                        </a:rPr>
                        <a:t>Gender (male)</a:t>
                      </a:r>
                      <a:endParaRPr lang="cs-CZ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physical appearance, drug addiction (weakness), mama's boy, immaturity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75639583"/>
                  </a:ext>
                </a:extLst>
              </a:tr>
            </a:tbl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D502AB5E-C0C5-4381-A34D-32CAB3D9F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 </a:t>
            </a:r>
            <a:r>
              <a:rPr lang="cs-CZ" dirty="0" err="1"/>
              <a:t>hominem</a:t>
            </a:r>
            <a:r>
              <a:rPr lang="cs-CZ" dirty="0"/>
              <a:t> </a:t>
            </a:r>
            <a:r>
              <a:rPr lang="cs-CZ" dirty="0" err="1"/>
              <a:t>attacks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0911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2871BF5-9139-4F52-903B-134E1C230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Types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ad </a:t>
            </a:r>
            <a:r>
              <a:rPr lang="cs-CZ" dirty="0" err="1"/>
              <a:t>hominem</a:t>
            </a:r>
            <a:r>
              <a:rPr lang="cs-CZ" dirty="0"/>
              <a:t> </a:t>
            </a:r>
            <a:r>
              <a:rPr lang="cs-CZ" dirty="0" err="1"/>
              <a:t>attack</a:t>
            </a:r>
            <a:r>
              <a:rPr lang="cs-CZ" dirty="0"/>
              <a:t> (</a:t>
            </a:r>
            <a:r>
              <a:rPr lang="cs-CZ" dirty="0" err="1"/>
              <a:t>total</a:t>
            </a:r>
            <a:r>
              <a:rPr lang="cs-CZ" dirty="0"/>
              <a:t> </a:t>
            </a:r>
            <a:r>
              <a:rPr lang="cs-CZ" dirty="0" err="1"/>
              <a:t>distribution</a:t>
            </a:r>
            <a:r>
              <a:rPr lang="cs-CZ" dirty="0"/>
              <a:t>)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A9400472-BE8E-4963-BAAE-86C893A3C8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1315288"/>
              </p:ext>
            </p:extLst>
          </p:nvPr>
        </p:nvGraphicFramePr>
        <p:xfrm>
          <a:off x="1608083" y="1755228"/>
          <a:ext cx="6064469" cy="4210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ástupný symbol pro obsah 1">
            <a:extLst>
              <a:ext uri="{FF2B5EF4-FFF2-40B4-BE49-F238E27FC236}">
                <a16:creationId xmlns:a16="http://schemas.microsoft.com/office/drawing/2014/main" id="{D1C52736-C8BA-4CF6-B3F5-360D6F9E6368}"/>
              </a:ext>
            </a:extLst>
          </p:cNvPr>
          <p:cNvSpPr txBox="1">
            <a:spLocks/>
          </p:cNvSpPr>
          <p:nvPr/>
        </p:nvSpPr>
        <p:spPr>
          <a:xfrm>
            <a:off x="8058083" y="1755228"/>
            <a:ext cx="3702993" cy="4339665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Majority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 are „</a:t>
            </a:r>
            <a:r>
              <a:rPr lang="cs-CZ" dirty="0" err="1"/>
              <a:t>political</a:t>
            </a:r>
            <a:r>
              <a:rPr lang="cs-CZ" dirty="0"/>
              <a:t>“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Gendered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minority (9.6% </a:t>
            </a:r>
            <a:r>
              <a:rPr lang="cs-CZ" b="1" dirty="0" err="1"/>
              <a:t>of</a:t>
            </a:r>
            <a:r>
              <a:rPr lang="cs-CZ" b="1" dirty="0"/>
              <a:t> ad </a:t>
            </a:r>
            <a:r>
              <a:rPr lang="cs-CZ" b="1" dirty="0" err="1"/>
              <a:t>hominem</a:t>
            </a:r>
            <a:r>
              <a:rPr lang="cs-CZ" b="1" dirty="0"/>
              <a:t> </a:t>
            </a:r>
            <a:r>
              <a:rPr lang="cs-CZ" b="1" dirty="0" err="1"/>
              <a:t>attacks</a:t>
            </a:r>
            <a:r>
              <a:rPr lang="cs-CZ" b="1" dirty="0"/>
              <a:t>) (Q2)</a:t>
            </a:r>
          </a:p>
          <a:p>
            <a:pPr lvl="1"/>
            <a:r>
              <a:rPr lang="cs-CZ" dirty="0" err="1"/>
              <a:t>Probably</a:t>
            </a:r>
            <a:r>
              <a:rPr lang="cs-CZ" dirty="0"/>
              <a:t> not </a:t>
            </a:r>
            <a:r>
              <a:rPr lang="cs-CZ" dirty="0" err="1"/>
              <a:t>surprising</a:t>
            </a:r>
            <a:endParaRPr lang="cs-CZ" dirty="0"/>
          </a:p>
          <a:p>
            <a:pPr lvl="1"/>
            <a:r>
              <a:rPr lang="cs-CZ" b="1" dirty="0" err="1"/>
              <a:t>if</a:t>
            </a:r>
            <a:r>
              <a:rPr lang="cs-CZ" b="1" dirty="0"/>
              <a:t> so, </a:t>
            </a:r>
            <a:r>
              <a:rPr lang="cs-CZ" b="1" dirty="0" err="1"/>
              <a:t>targetted</a:t>
            </a:r>
            <a:r>
              <a:rPr lang="cs-CZ" b="1" dirty="0"/>
              <a:t> on </a:t>
            </a:r>
            <a:r>
              <a:rPr lang="cs-CZ" b="1" dirty="0" err="1"/>
              <a:t>female</a:t>
            </a:r>
            <a:r>
              <a:rPr lang="cs-CZ" b="1" dirty="0"/>
              <a:t> </a:t>
            </a:r>
            <a:r>
              <a:rPr lang="cs-CZ" b="1" dirty="0" err="1"/>
              <a:t>politicians</a:t>
            </a:r>
            <a:r>
              <a:rPr lang="cs-CZ" b="1" dirty="0"/>
              <a:t> (Q3)</a:t>
            </a:r>
            <a:r>
              <a:rPr lang="cs-CZ" dirty="0"/>
              <a:t>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7716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2871BF5-9139-4F52-903B-134E1C230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Attacks</a:t>
            </a:r>
            <a:r>
              <a:rPr lang="cs-CZ" dirty="0"/>
              <a:t> </a:t>
            </a:r>
            <a:r>
              <a:rPr lang="cs-CZ" dirty="0" err="1"/>
              <a:t>targetted</a:t>
            </a:r>
            <a:r>
              <a:rPr lang="cs-CZ" dirty="0"/>
              <a:t> on </a:t>
            </a:r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politicians</a:t>
            </a:r>
            <a:endParaRPr lang="cs-CZ" dirty="0"/>
          </a:p>
        </p:txBody>
      </p:sp>
      <p:sp>
        <p:nvSpPr>
          <p:cNvPr id="7" name="Zástupný symbol pro obsah 1">
            <a:extLst>
              <a:ext uri="{FF2B5EF4-FFF2-40B4-BE49-F238E27FC236}">
                <a16:creationId xmlns:a16="http://schemas.microsoft.com/office/drawing/2014/main" id="{D1C52736-C8BA-4CF6-B3F5-360D6F9E6368}"/>
              </a:ext>
            </a:extLst>
          </p:cNvPr>
          <p:cNvSpPr txBox="1">
            <a:spLocks/>
          </p:cNvSpPr>
          <p:nvPr/>
        </p:nvSpPr>
        <p:spPr>
          <a:xfrm>
            <a:off x="8058083" y="1755228"/>
            <a:ext cx="3702993" cy="4339665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 </a:t>
            </a:r>
            <a:r>
              <a:rPr lang="cs-CZ" dirty="0" err="1"/>
              <a:t>distributed</a:t>
            </a:r>
            <a:r>
              <a:rPr lang="cs-CZ" dirty="0"/>
              <a:t> to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politicians</a:t>
            </a:r>
            <a:endParaRPr lang="cs-CZ" dirty="0"/>
          </a:p>
          <a:p>
            <a:pPr lvl="2"/>
            <a:r>
              <a:rPr lang="cs-CZ" dirty="0" err="1"/>
              <a:t>Harm</a:t>
            </a:r>
            <a:r>
              <a:rPr lang="cs-CZ" dirty="0"/>
              <a:t> to </a:t>
            </a:r>
            <a:r>
              <a:rPr lang="cs-CZ" dirty="0" err="1"/>
              <a:t>state</a:t>
            </a:r>
            <a:r>
              <a:rPr lang="cs-CZ" dirty="0"/>
              <a:t>/</a:t>
            </a:r>
            <a:r>
              <a:rPr lang="cs-CZ" dirty="0" err="1"/>
              <a:t>citizens</a:t>
            </a:r>
            <a:r>
              <a:rPr lang="cs-CZ" dirty="0"/>
              <a:t>, </a:t>
            </a:r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office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towards</a:t>
            </a:r>
            <a:r>
              <a:rPr lang="cs-CZ" dirty="0"/>
              <a:t> </a:t>
            </a:r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states</a:t>
            </a:r>
            <a:endParaRPr lang="cs-CZ" dirty="0"/>
          </a:p>
          <a:p>
            <a:pPr lvl="2"/>
            <a:r>
              <a:rPr lang="cs-CZ" dirty="0" err="1"/>
              <a:t>Gendered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 </a:t>
            </a:r>
            <a:r>
              <a:rPr lang="cs-CZ" dirty="0" err="1"/>
              <a:t>targetted</a:t>
            </a:r>
            <a:r>
              <a:rPr lang="cs-CZ" dirty="0"/>
              <a:t> to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female</a:t>
            </a:r>
            <a:r>
              <a:rPr lang="cs-CZ" dirty="0"/>
              <a:t> </a:t>
            </a:r>
            <a:r>
              <a:rPr lang="cs-CZ" dirty="0" err="1"/>
              <a:t>politicians</a:t>
            </a:r>
            <a:r>
              <a:rPr lang="cs-CZ" dirty="0"/>
              <a:t> (15-40%) and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some</a:t>
            </a:r>
            <a:r>
              <a:rPr lang="cs-CZ" dirty="0"/>
              <a:t> male </a:t>
            </a:r>
            <a:r>
              <a:rPr lang="cs-CZ" dirty="0" err="1"/>
              <a:t>politicians</a:t>
            </a:r>
            <a:r>
              <a:rPr lang="cs-CZ" dirty="0"/>
              <a:t> (up to 12%) </a:t>
            </a:r>
          </a:p>
        </p:txBody>
      </p:sp>
      <p:graphicFrame>
        <p:nvGraphicFramePr>
          <p:cNvPr id="8" name="Zástupný symbol pro obsah 4">
            <a:extLst>
              <a:ext uri="{FF2B5EF4-FFF2-40B4-BE49-F238E27FC236}">
                <a16:creationId xmlns:a16="http://schemas.microsoft.com/office/drawing/2014/main" id="{BE6ECE6F-690B-4C85-806A-310C9D7F06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096484"/>
              </p:ext>
            </p:extLst>
          </p:nvPr>
        </p:nvGraphicFramePr>
        <p:xfrm>
          <a:off x="1573212" y="1755228"/>
          <a:ext cx="6172911" cy="4339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2643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2871BF5-9139-4F52-903B-134E1C230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Gendered</a:t>
            </a:r>
            <a:r>
              <a:rPr lang="cs-CZ" dirty="0"/>
              <a:t> </a:t>
            </a:r>
            <a:r>
              <a:rPr lang="cs-CZ" dirty="0" err="1"/>
              <a:t>attacks</a:t>
            </a:r>
            <a:endParaRPr lang="cs-CZ" dirty="0"/>
          </a:p>
        </p:txBody>
      </p:sp>
      <p:sp>
        <p:nvSpPr>
          <p:cNvPr id="7" name="Zástupný symbol pro obsah 1">
            <a:extLst>
              <a:ext uri="{FF2B5EF4-FFF2-40B4-BE49-F238E27FC236}">
                <a16:creationId xmlns:a16="http://schemas.microsoft.com/office/drawing/2014/main" id="{D1C52736-C8BA-4CF6-B3F5-360D6F9E6368}"/>
              </a:ext>
            </a:extLst>
          </p:cNvPr>
          <p:cNvSpPr txBox="1">
            <a:spLocks/>
          </p:cNvSpPr>
          <p:nvPr/>
        </p:nvSpPr>
        <p:spPr>
          <a:xfrm>
            <a:off x="8058083" y="1755228"/>
            <a:ext cx="3702993" cy="4339665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Female</a:t>
            </a:r>
            <a:r>
              <a:rPr lang="cs-CZ" dirty="0"/>
              <a:t> </a:t>
            </a:r>
            <a:r>
              <a:rPr lang="cs-CZ" dirty="0" err="1"/>
              <a:t>politicians</a:t>
            </a:r>
            <a:r>
              <a:rPr lang="cs-CZ" dirty="0"/>
              <a:t>: </a:t>
            </a:r>
          </a:p>
          <a:p>
            <a:pPr lvl="1"/>
            <a:r>
              <a:rPr lang="cs-CZ" sz="2900" b="1" dirty="0" err="1"/>
              <a:t>Physical</a:t>
            </a:r>
            <a:r>
              <a:rPr lang="cs-CZ" sz="2900" b="1" dirty="0"/>
              <a:t> </a:t>
            </a:r>
            <a:r>
              <a:rPr lang="cs-CZ" sz="2900" b="1" dirty="0" err="1"/>
              <a:t>apperance</a:t>
            </a:r>
            <a:endParaRPr lang="cs-CZ" sz="2900" b="1" dirty="0"/>
          </a:p>
          <a:p>
            <a:pPr lvl="1"/>
            <a:r>
              <a:rPr lang="cs-CZ" sz="2900" b="1" dirty="0"/>
              <a:t>Stupidity</a:t>
            </a:r>
          </a:p>
          <a:p>
            <a:pPr lvl="1"/>
            <a:r>
              <a:rPr lang="cs-CZ" dirty="0" err="1"/>
              <a:t>Childlish</a:t>
            </a:r>
            <a:r>
              <a:rPr lang="cs-CZ" dirty="0"/>
              <a:t> </a:t>
            </a:r>
            <a:r>
              <a:rPr lang="cs-CZ" dirty="0" err="1"/>
              <a:t>behavior</a:t>
            </a:r>
            <a:endParaRPr lang="cs-CZ" dirty="0"/>
          </a:p>
          <a:p>
            <a:pPr lvl="1"/>
            <a:r>
              <a:rPr lang="cs-CZ" dirty="0" err="1"/>
              <a:t>Submisive</a:t>
            </a:r>
            <a:r>
              <a:rPr lang="cs-CZ" dirty="0"/>
              <a:t>, </a:t>
            </a:r>
            <a:r>
              <a:rPr lang="cs-CZ" dirty="0" err="1"/>
              <a:t>sexual</a:t>
            </a:r>
            <a:r>
              <a:rPr lang="cs-CZ" dirty="0"/>
              <a:t> </a:t>
            </a:r>
            <a:r>
              <a:rPr lang="cs-CZ" dirty="0" err="1"/>
              <a:t>offence</a:t>
            </a:r>
            <a:r>
              <a:rPr lang="cs-CZ" dirty="0"/>
              <a:t>, snob, </a:t>
            </a:r>
            <a:r>
              <a:rPr lang="cs-CZ" dirty="0" err="1"/>
              <a:t>quota</a:t>
            </a:r>
            <a:endParaRPr lang="cs-CZ" dirty="0"/>
          </a:p>
          <a:p>
            <a:pPr lvl="2"/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targetted</a:t>
            </a:r>
            <a:r>
              <a:rPr lang="cs-CZ" dirty="0"/>
              <a:t> to Černochová</a:t>
            </a:r>
          </a:p>
          <a:p>
            <a:endParaRPr lang="cs-CZ" dirty="0"/>
          </a:p>
          <a:p>
            <a:r>
              <a:rPr lang="cs-CZ" dirty="0"/>
              <a:t>Male </a:t>
            </a:r>
            <a:r>
              <a:rPr lang="cs-CZ" dirty="0" err="1"/>
              <a:t>politicians</a:t>
            </a:r>
            <a:endParaRPr lang="cs-CZ" dirty="0"/>
          </a:p>
          <a:p>
            <a:pPr lvl="1"/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appearance</a:t>
            </a:r>
            <a:endParaRPr lang="cs-CZ" dirty="0"/>
          </a:p>
          <a:p>
            <a:pPr lvl="1"/>
            <a:r>
              <a:rPr lang="cs-CZ" dirty="0" err="1"/>
              <a:t>Drug</a:t>
            </a:r>
            <a:r>
              <a:rPr lang="cs-CZ" dirty="0"/>
              <a:t> </a:t>
            </a:r>
            <a:r>
              <a:rPr lang="cs-CZ" dirty="0" err="1"/>
              <a:t>addiction</a:t>
            </a:r>
            <a:r>
              <a:rPr lang="cs-CZ" dirty="0"/>
              <a:t> (</a:t>
            </a:r>
            <a:r>
              <a:rPr lang="cs-CZ" dirty="0" err="1"/>
              <a:t>appearance</a:t>
            </a:r>
            <a:r>
              <a:rPr lang="cs-CZ" dirty="0"/>
              <a:t>, </a:t>
            </a:r>
            <a:r>
              <a:rPr lang="cs-CZ" dirty="0" err="1"/>
              <a:t>weakness</a:t>
            </a:r>
            <a:r>
              <a:rPr lang="cs-CZ" dirty="0"/>
              <a:t>) </a:t>
            </a:r>
          </a:p>
          <a:p>
            <a:pPr lvl="1"/>
            <a:r>
              <a:rPr lang="cs-CZ" dirty="0" err="1"/>
              <a:t>Mama‘s</a:t>
            </a:r>
            <a:r>
              <a:rPr lang="cs-CZ" dirty="0"/>
              <a:t> boy, </a:t>
            </a:r>
            <a:r>
              <a:rPr lang="cs-CZ" dirty="0" err="1"/>
              <a:t>childlish</a:t>
            </a:r>
            <a:r>
              <a:rPr lang="cs-CZ" dirty="0"/>
              <a:t> </a:t>
            </a:r>
            <a:r>
              <a:rPr lang="cs-CZ" dirty="0" err="1"/>
              <a:t>behavior</a:t>
            </a:r>
            <a:endParaRPr lang="cs-CZ" dirty="0"/>
          </a:p>
          <a:p>
            <a:pPr lvl="1"/>
            <a:endParaRPr lang="cs-CZ" dirty="0"/>
          </a:p>
        </p:txBody>
      </p:sp>
      <p:graphicFrame>
        <p:nvGraphicFramePr>
          <p:cNvPr id="6" name="Zástupný symbol pro obsah 6">
            <a:extLst>
              <a:ext uri="{FF2B5EF4-FFF2-40B4-BE49-F238E27FC236}">
                <a16:creationId xmlns:a16="http://schemas.microsoft.com/office/drawing/2014/main" id="{D924AC47-E870-4ED9-88E7-CD73EE2930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5057899"/>
              </p:ext>
            </p:extLst>
          </p:nvPr>
        </p:nvGraphicFramePr>
        <p:xfrm>
          <a:off x="1573213" y="1755228"/>
          <a:ext cx="6256994" cy="4210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410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174897-C3E0-4E07-8B96-4793A5811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000" noProof="0" dirty="0"/>
              <a:t>Czech disinformation scene</a:t>
            </a:r>
          </a:p>
          <a:p>
            <a:r>
              <a:rPr lang="en-AU" sz="2000" noProof="0" dirty="0"/>
              <a:t>Ad hominem (AH) attacks </a:t>
            </a:r>
            <a:endParaRPr lang="cs-CZ" sz="2000" noProof="0" dirty="0"/>
          </a:p>
          <a:p>
            <a:pPr lvl="1"/>
            <a:r>
              <a:rPr lang="cs-CZ" sz="2000" dirty="0" err="1"/>
              <a:t>Gendered</a:t>
            </a:r>
            <a:r>
              <a:rPr lang="cs-CZ" sz="2000" dirty="0"/>
              <a:t> </a:t>
            </a:r>
            <a:r>
              <a:rPr lang="cs-CZ" sz="2000" dirty="0" err="1"/>
              <a:t>dimension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AH</a:t>
            </a:r>
          </a:p>
          <a:p>
            <a:pPr lvl="1"/>
            <a:r>
              <a:rPr lang="cs-CZ" sz="2000" noProof="0" dirty="0"/>
              <a:t>Second- and </a:t>
            </a:r>
            <a:r>
              <a:rPr lang="cs-CZ" sz="2000" noProof="0" dirty="0" err="1"/>
              <a:t>third</a:t>
            </a:r>
            <a:r>
              <a:rPr lang="cs-CZ" sz="2000" dirty="0"/>
              <a:t>-</a:t>
            </a:r>
            <a:r>
              <a:rPr lang="cs-CZ" sz="2000" noProof="0" dirty="0"/>
              <a:t>person AH</a:t>
            </a:r>
            <a:endParaRPr lang="en-AU" sz="2000" noProof="0" dirty="0"/>
          </a:p>
          <a:p>
            <a:r>
              <a:rPr lang="cs-CZ" sz="2000" noProof="0" dirty="0"/>
              <a:t>G</a:t>
            </a:r>
            <a:r>
              <a:rPr lang="en-AU" sz="2000" noProof="0" dirty="0"/>
              <a:t>AH as part of </a:t>
            </a:r>
            <a:r>
              <a:rPr lang="en-AU" sz="2000" noProof="0" dirty="0" err="1"/>
              <a:t>disinformers</a:t>
            </a:r>
            <a:r>
              <a:rPr lang="en-AU" sz="20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ʼ</a:t>
            </a:r>
            <a:r>
              <a:rPr lang="en-AU" sz="2000" noProof="0" dirty="0"/>
              <a:t> </a:t>
            </a:r>
            <a:r>
              <a:rPr lang="en-AU" sz="2000" noProof="0" dirty="0" err="1"/>
              <a:t>confron</a:t>
            </a:r>
            <a:r>
              <a:rPr lang="cs-CZ" sz="2000" noProof="0" dirty="0"/>
              <a:t>t</a:t>
            </a:r>
            <a:r>
              <a:rPr lang="en-AU" sz="2000" noProof="0" dirty="0" err="1"/>
              <a:t>ation</a:t>
            </a:r>
            <a:r>
              <a:rPr lang="en-AU" sz="2000" noProof="0" dirty="0"/>
              <a:t> style</a:t>
            </a:r>
          </a:p>
          <a:p>
            <a:pPr lvl="1"/>
            <a:r>
              <a:rPr lang="en-AU" sz="2000" noProof="0" dirty="0"/>
              <a:t>Primary and secondary audiences </a:t>
            </a:r>
          </a:p>
          <a:p>
            <a:r>
              <a:rPr lang="cs-CZ" sz="2000" noProof="0" dirty="0" err="1"/>
              <a:t>Research</a:t>
            </a:r>
            <a:r>
              <a:rPr lang="cs-CZ" sz="2000" noProof="0" dirty="0"/>
              <a:t> </a:t>
            </a:r>
            <a:r>
              <a:rPr lang="cs-CZ" sz="2000" noProof="0" dirty="0" err="1"/>
              <a:t>questions</a:t>
            </a:r>
            <a:endParaRPr lang="cs-CZ" sz="2000" noProof="0" dirty="0"/>
          </a:p>
          <a:p>
            <a:r>
              <a:rPr lang="en-AU" sz="2000" noProof="0" dirty="0"/>
              <a:t>Methods</a:t>
            </a:r>
          </a:p>
          <a:p>
            <a:r>
              <a:rPr lang="en-AU" sz="2000" noProof="0" dirty="0"/>
              <a:t>Results</a:t>
            </a:r>
          </a:p>
          <a:p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857C1-A421-4025-B257-10FC25D99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Outline</a:t>
            </a:r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0105CB-A0B4-4A3E-85BC-C3EF1D9C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Outline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4523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0DE67D1-DEB6-48E4-9D0B-8FD4096A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200" y="1695110"/>
            <a:ext cx="3919962" cy="4964351"/>
          </a:xfrm>
        </p:spPr>
        <p:txBody>
          <a:bodyPr/>
          <a:lstStyle/>
          <a:p>
            <a:pPr lvl="3"/>
            <a:r>
              <a:rPr lang="cs-CZ" sz="2400" dirty="0"/>
              <a:t>Petr Fiala (ODS)</a:t>
            </a:r>
          </a:p>
          <a:p>
            <a:pPr lvl="3"/>
            <a:r>
              <a:rPr lang="cs-CZ" sz="2400" dirty="0"/>
              <a:t>Prime </a:t>
            </a:r>
            <a:r>
              <a:rPr lang="cs-CZ" sz="2400" dirty="0" err="1"/>
              <a:t>Minister</a:t>
            </a:r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marL="3657714" lvl="8" indent="0">
              <a:buNone/>
            </a:pPr>
            <a:r>
              <a:rPr lang="cs-CZ" sz="1600" dirty="0"/>
              <a:t>	</a:t>
            </a:r>
          </a:p>
          <a:p>
            <a:pPr lvl="3"/>
            <a:endParaRPr lang="cs-CZ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FBD6224-3494-4E0D-88E9-7DFDD37B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Variability in </a:t>
            </a:r>
            <a:r>
              <a:rPr lang="cs-CZ" dirty="0" err="1"/>
              <a:t>attacks</a:t>
            </a:r>
            <a:r>
              <a:rPr lang="cs-CZ" dirty="0"/>
              <a:t>: male </a:t>
            </a:r>
            <a:r>
              <a:rPr lang="cs-CZ" dirty="0" err="1"/>
              <a:t>politicians</a:t>
            </a:r>
            <a:r>
              <a:rPr lang="cs-CZ" dirty="0"/>
              <a:t> </a:t>
            </a:r>
          </a:p>
        </p:txBody>
      </p:sp>
      <p:pic>
        <p:nvPicPr>
          <p:cNvPr id="4" name="Picture 2" descr="Petr Fiala (2024)">
            <a:extLst>
              <a:ext uri="{FF2B5EF4-FFF2-40B4-BE49-F238E27FC236}">
                <a16:creationId xmlns:a16="http://schemas.microsoft.com/office/drawing/2014/main" id="{3F5DF058-48CE-4B4C-B22E-0377764C6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56" b="652"/>
          <a:stretch/>
        </p:blipFill>
        <p:spPr bwMode="auto">
          <a:xfrm>
            <a:off x="921161" y="1441040"/>
            <a:ext cx="1700854" cy="2238328"/>
          </a:xfrm>
          <a:prstGeom prst="ellipse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3FCA46DA-C4BE-4A06-B57F-07D452821C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6663832"/>
              </p:ext>
            </p:extLst>
          </p:nvPr>
        </p:nvGraphicFramePr>
        <p:xfrm>
          <a:off x="921161" y="391626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DD7296BE-B408-4C97-AE58-9D2A6FAB7D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518412"/>
              </p:ext>
            </p:extLst>
          </p:nvPr>
        </p:nvGraphicFramePr>
        <p:xfrm>
          <a:off x="5665076" y="1250731"/>
          <a:ext cx="6249521" cy="3268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Zástupný symbol pro obsah 1">
            <a:extLst>
              <a:ext uri="{FF2B5EF4-FFF2-40B4-BE49-F238E27FC236}">
                <a16:creationId xmlns:a16="http://schemas.microsoft.com/office/drawing/2014/main" id="{2E7CBCEB-BA8B-409C-90C1-71B50EDAC1F9}"/>
              </a:ext>
            </a:extLst>
          </p:cNvPr>
          <p:cNvSpPr txBox="1">
            <a:spLocks/>
          </p:cNvSpPr>
          <p:nvPr/>
        </p:nvSpPr>
        <p:spPr>
          <a:xfrm>
            <a:off x="5749157" y="4677104"/>
            <a:ext cx="6165440" cy="1982358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600" dirty="0" err="1"/>
              <a:t>Incompetent</a:t>
            </a:r>
            <a:r>
              <a:rPr lang="cs-CZ" sz="9600" dirty="0"/>
              <a:t>, </a:t>
            </a:r>
            <a:r>
              <a:rPr lang="cs-CZ" sz="9600" dirty="0" err="1"/>
              <a:t>totalitarian-acting</a:t>
            </a:r>
            <a:r>
              <a:rPr lang="cs-CZ" sz="9600" dirty="0"/>
              <a:t>, </a:t>
            </a:r>
            <a:r>
              <a:rPr lang="cs-CZ" sz="9600" dirty="0" err="1"/>
              <a:t>overspending</a:t>
            </a:r>
            <a:r>
              <a:rPr lang="cs-CZ" sz="9600" dirty="0"/>
              <a:t> and </a:t>
            </a:r>
            <a:r>
              <a:rPr lang="cs-CZ" sz="9600" dirty="0" err="1"/>
              <a:t>lying</a:t>
            </a:r>
            <a:r>
              <a:rPr lang="cs-CZ" sz="9600" dirty="0"/>
              <a:t> </a:t>
            </a:r>
            <a:r>
              <a:rPr lang="cs-CZ" sz="9600" dirty="0" err="1"/>
              <a:t>saboteur</a:t>
            </a:r>
            <a:r>
              <a:rPr lang="cs-CZ" sz="9600" dirty="0"/>
              <a:t> </a:t>
            </a:r>
            <a:r>
              <a:rPr lang="cs-CZ" sz="9600" dirty="0" err="1"/>
              <a:t>of</a:t>
            </a:r>
            <a:r>
              <a:rPr lang="cs-CZ" sz="9600" dirty="0"/>
              <a:t> </a:t>
            </a:r>
            <a:r>
              <a:rPr lang="cs-CZ" sz="9600" dirty="0" err="1"/>
              <a:t>state</a:t>
            </a:r>
            <a:r>
              <a:rPr lang="cs-CZ" sz="9600" dirty="0"/>
              <a:t> and </a:t>
            </a:r>
            <a:r>
              <a:rPr lang="cs-CZ" sz="9600" dirty="0" err="1"/>
              <a:t>its</a:t>
            </a:r>
            <a:r>
              <a:rPr lang="cs-CZ" sz="9600" dirty="0"/>
              <a:t> </a:t>
            </a:r>
            <a:r>
              <a:rPr lang="cs-CZ" sz="9600" dirty="0" err="1"/>
              <a:t>citizens</a:t>
            </a:r>
            <a:endParaRPr lang="cs-CZ" sz="9600" dirty="0"/>
          </a:p>
          <a:p>
            <a:r>
              <a:rPr lang="cs-CZ" sz="9600" b="1" dirty="0"/>
              <a:t>But! </a:t>
            </a:r>
            <a:r>
              <a:rPr lang="cs-CZ" sz="9600" dirty="0"/>
              <a:t>– no </a:t>
            </a:r>
            <a:r>
              <a:rPr lang="cs-CZ" sz="9600" dirty="0" err="1"/>
              <a:t>attack</a:t>
            </a:r>
            <a:r>
              <a:rPr lang="cs-CZ" sz="9600" dirty="0"/>
              <a:t> on his </a:t>
            </a:r>
            <a:r>
              <a:rPr lang="cs-CZ" sz="9600" dirty="0" err="1"/>
              <a:t>appearance</a:t>
            </a:r>
            <a:r>
              <a:rPr lang="cs-CZ" sz="9600" dirty="0"/>
              <a:t>, </a:t>
            </a:r>
            <a:r>
              <a:rPr lang="cs-CZ" sz="9600" dirty="0" err="1"/>
              <a:t>or</a:t>
            </a:r>
            <a:r>
              <a:rPr lang="cs-CZ" sz="9600" dirty="0"/>
              <a:t> </a:t>
            </a:r>
            <a:r>
              <a:rPr lang="cs-CZ" sz="9600" dirty="0" err="1"/>
              <a:t>masculine</a:t>
            </a:r>
            <a:r>
              <a:rPr lang="cs-CZ" sz="9600" dirty="0"/>
              <a:t> </a:t>
            </a:r>
            <a:r>
              <a:rPr lang="cs-CZ" sz="9600" dirty="0" err="1"/>
              <a:t>behavior</a:t>
            </a:r>
            <a:endParaRPr lang="cs-CZ" sz="9600" dirty="0"/>
          </a:p>
          <a:p>
            <a:pPr lvl="1"/>
            <a:r>
              <a:rPr lang="cs-CZ" sz="9600" dirty="0" err="1"/>
              <a:t>Truly</a:t>
            </a:r>
            <a:r>
              <a:rPr lang="cs-CZ" sz="9600" dirty="0"/>
              <a:t> </a:t>
            </a:r>
            <a:r>
              <a:rPr lang="cs-CZ" sz="9600" dirty="0" err="1"/>
              <a:t>political</a:t>
            </a:r>
            <a:r>
              <a:rPr lang="cs-CZ" sz="9600" dirty="0"/>
              <a:t> </a:t>
            </a:r>
            <a:r>
              <a:rPr lang="cs-CZ" sz="9600" dirty="0" err="1"/>
              <a:t>attacks</a:t>
            </a:r>
            <a:endParaRPr lang="cs-CZ" sz="96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marL="3657714" lvl="8" indent="0">
              <a:buFont typeface="Arial" panose="020B0604020202020204" pitchFamily="34" charset="0"/>
              <a:buNone/>
            </a:pPr>
            <a:r>
              <a:rPr lang="cs-CZ" sz="1600" dirty="0"/>
              <a:t>	</a:t>
            </a:r>
          </a:p>
          <a:p>
            <a:pPr lvl="3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91549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0DE67D1-DEB6-48E4-9D0B-8FD4096A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200" y="1695110"/>
            <a:ext cx="3919962" cy="4964351"/>
          </a:xfrm>
        </p:spPr>
        <p:txBody>
          <a:bodyPr>
            <a:normAutofit/>
          </a:bodyPr>
          <a:lstStyle/>
          <a:p>
            <a:pPr lvl="2"/>
            <a:r>
              <a:rPr lang="cs-CZ" sz="2400" dirty="0"/>
              <a:t>Vít Rakušan (STAN)</a:t>
            </a:r>
          </a:p>
          <a:p>
            <a:pPr lvl="2"/>
            <a:r>
              <a:rPr lang="cs-CZ" sz="2400" dirty="0" err="1"/>
              <a:t>Minister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Interior</a:t>
            </a:r>
            <a:endParaRPr lang="cs-CZ" sz="2400" dirty="0"/>
          </a:p>
          <a:p>
            <a:pPr lvl="2"/>
            <a:r>
              <a:rPr lang="cs-CZ" sz="2400" dirty="0" err="1"/>
              <a:t>Deputy</a:t>
            </a:r>
            <a:r>
              <a:rPr lang="cs-CZ" sz="2400" dirty="0"/>
              <a:t> Prime </a:t>
            </a:r>
            <a:r>
              <a:rPr lang="cs-CZ" sz="2400" dirty="0" err="1"/>
              <a:t>Minister</a:t>
            </a:r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marL="3657714" lvl="8" indent="0">
              <a:buNone/>
            </a:pPr>
            <a:r>
              <a:rPr lang="cs-CZ" sz="1600" dirty="0"/>
              <a:t>	</a:t>
            </a:r>
          </a:p>
          <a:p>
            <a:pPr lvl="3"/>
            <a:endParaRPr lang="cs-CZ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FBD6224-3494-4E0D-88E9-7DFDD37B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Variability in </a:t>
            </a:r>
            <a:r>
              <a:rPr lang="cs-CZ" dirty="0" err="1"/>
              <a:t>attacks</a:t>
            </a:r>
            <a:r>
              <a:rPr lang="cs-CZ" dirty="0"/>
              <a:t>: male </a:t>
            </a:r>
            <a:r>
              <a:rPr lang="cs-CZ" dirty="0" err="1"/>
              <a:t>politicians</a:t>
            </a:r>
            <a:endParaRPr lang="cs-CZ" dirty="0"/>
          </a:p>
        </p:txBody>
      </p:sp>
      <p:sp>
        <p:nvSpPr>
          <p:cNvPr id="7" name="Zástupný symbol pro obsah 1">
            <a:extLst>
              <a:ext uri="{FF2B5EF4-FFF2-40B4-BE49-F238E27FC236}">
                <a16:creationId xmlns:a16="http://schemas.microsoft.com/office/drawing/2014/main" id="{2E7CBCEB-BA8B-409C-90C1-71B50EDAC1F9}"/>
              </a:ext>
            </a:extLst>
          </p:cNvPr>
          <p:cNvSpPr txBox="1">
            <a:spLocks/>
          </p:cNvSpPr>
          <p:nvPr/>
        </p:nvSpPr>
        <p:spPr>
          <a:xfrm>
            <a:off x="5749157" y="4677104"/>
            <a:ext cx="6165440" cy="1982358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/>
              <a:t>Dangerous, bad guy</a:t>
            </a:r>
          </a:p>
          <a:p>
            <a:pPr lvl="1"/>
            <a:r>
              <a:rPr lang="en-US" sz="8000" b="1" dirty="0"/>
              <a:t>Totalitarian-acting mobster</a:t>
            </a:r>
            <a:r>
              <a:rPr lang="en-US" sz="8000" dirty="0"/>
              <a:t>, who supports immigration to Czechia (~migration pact</a:t>
            </a:r>
            <a:r>
              <a:rPr lang="cs-CZ" sz="8000" dirty="0"/>
              <a:t>, Dozimetr </a:t>
            </a:r>
            <a:r>
              <a:rPr lang="cs-CZ" sz="8000" dirty="0" err="1"/>
              <a:t>affair</a:t>
            </a:r>
            <a:r>
              <a:rPr lang="en-US" sz="8000" dirty="0"/>
              <a:t>)</a:t>
            </a:r>
          </a:p>
          <a:p>
            <a:r>
              <a:rPr lang="en-US" sz="8000" dirty="0"/>
              <a:t>Very limited gendered attacks, but present</a:t>
            </a:r>
          </a:p>
          <a:p>
            <a:pPr lvl="1"/>
            <a:r>
              <a:rPr lang="en-US" sz="8000" dirty="0"/>
              <a:t>„</a:t>
            </a:r>
            <a:r>
              <a:rPr lang="en-US" sz="8000" dirty="0" err="1"/>
              <a:t>Ropušan</a:t>
            </a:r>
            <a:r>
              <a:rPr lang="en-US" sz="8000" dirty="0"/>
              <a:t>“ (eyes like a toad)</a:t>
            </a:r>
          </a:p>
          <a:p>
            <a:pPr lvl="1"/>
            <a:r>
              <a:rPr lang="en-US" sz="8000" dirty="0"/>
              <a:t>Drug-addicted eyes </a:t>
            </a:r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marL="3657714" lvl="8" indent="0">
              <a:buFont typeface="Arial" panose="020B0604020202020204" pitchFamily="34" charset="0"/>
              <a:buNone/>
            </a:pPr>
            <a:r>
              <a:rPr lang="cs-CZ" sz="1600" dirty="0"/>
              <a:t>	</a:t>
            </a:r>
          </a:p>
          <a:p>
            <a:pPr lvl="3"/>
            <a:endParaRPr lang="cs-CZ" sz="2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39C4D47-9B68-4F63-8A05-EF86E8C80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63" y="1439916"/>
            <a:ext cx="1809105" cy="2262617"/>
          </a:xfrm>
          <a:prstGeom prst="ellips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graphicFrame>
        <p:nvGraphicFramePr>
          <p:cNvPr id="9" name="Zástupný symbol pro obsah 9">
            <a:extLst>
              <a:ext uri="{FF2B5EF4-FFF2-40B4-BE49-F238E27FC236}">
                <a16:creationId xmlns:a16="http://schemas.microsoft.com/office/drawing/2014/main" id="{1EAE9B49-3BA9-487E-A88C-DB1B0D374C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8425360"/>
              </p:ext>
            </p:extLst>
          </p:nvPr>
        </p:nvGraphicFramePr>
        <p:xfrm>
          <a:off x="400692" y="3837285"/>
          <a:ext cx="4785189" cy="2655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743F42E6-37C0-4C7B-80E0-A598A00A8F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225942"/>
              </p:ext>
            </p:extLst>
          </p:nvPr>
        </p:nvGraphicFramePr>
        <p:xfrm>
          <a:off x="5823733" y="1199624"/>
          <a:ext cx="6165439" cy="3372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03681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0DE67D1-DEB6-48E4-9D0B-8FD4096A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200" y="1695110"/>
            <a:ext cx="3919962" cy="4964351"/>
          </a:xfrm>
        </p:spPr>
        <p:txBody>
          <a:bodyPr>
            <a:normAutofit/>
          </a:bodyPr>
          <a:lstStyle/>
          <a:p>
            <a:pPr lvl="2"/>
            <a:r>
              <a:rPr lang="cs-CZ" sz="2400" dirty="0"/>
              <a:t>Jan </a:t>
            </a:r>
            <a:r>
              <a:rPr lang="cs-CZ" sz="2400" dirty="0" err="1"/>
              <a:t>Lipavský</a:t>
            </a:r>
            <a:r>
              <a:rPr lang="cs-CZ" sz="2400" dirty="0"/>
              <a:t> (</a:t>
            </a:r>
            <a:r>
              <a:rPr lang="cs-CZ" sz="2400" dirty="0" err="1"/>
              <a:t>Pirates</a:t>
            </a:r>
            <a:r>
              <a:rPr lang="cs-CZ" sz="2400" dirty="0"/>
              <a:t>)</a:t>
            </a:r>
          </a:p>
          <a:p>
            <a:pPr lvl="2"/>
            <a:r>
              <a:rPr lang="cs-CZ" sz="2400" dirty="0" err="1"/>
              <a:t>Minister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Foreign</a:t>
            </a:r>
            <a:r>
              <a:rPr lang="cs-CZ" sz="2400" dirty="0"/>
              <a:t> </a:t>
            </a:r>
            <a:r>
              <a:rPr lang="cs-CZ" sz="2400" dirty="0" err="1"/>
              <a:t>affairs</a:t>
            </a:r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marL="3657714" lvl="8" indent="0">
              <a:buNone/>
            </a:pPr>
            <a:r>
              <a:rPr lang="cs-CZ" sz="1600" dirty="0"/>
              <a:t>	</a:t>
            </a:r>
          </a:p>
          <a:p>
            <a:pPr lvl="3"/>
            <a:endParaRPr lang="cs-CZ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FBD6224-3494-4E0D-88E9-7DFDD37B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Variability in </a:t>
            </a:r>
            <a:r>
              <a:rPr lang="cs-CZ" dirty="0" err="1"/>
              <a:t>attacks</a:t>
            </a:r>
            <a:r>
              <a:rPr lang="cs-CZ" dirty="0"/>
              <a:t>: male </a:t>
            </a:r>
            <a:r>
              <a:rPr lang="cs-CZ" dirty="0" err="1"/>
              <a:t>politicians</a:t>
            </a:r>
            <a:endParaRPr lang="cs-CZ" dirty="0"/>
          </a:p>
        </p:txBody>
      </p:sp>
      <p:sp>
        <p:nvSpPr>
          <p:cNvPr id="7" name="Zástupný symbol pro obsah 1">
            <a:extLst>
              <a:ext uri="{FF2B5EF4-FFF2-40B4-BE49-F238E27FC236}">
                <a16:creationId xmlns:a16="http://schemas.microsoft.com/office/drawing/2014/main" id="{2E7CBCEB-BA8B-409C-90C1-71B50EDAC1F9}"/>
              </a:ext>
            </a:extLst>
          </p:cNvPr>
          <p:cNvSpPr txBox="1">
            <a:spLocks/>
          </p:cNvSpPr>
          <p:nvPr/>
        </p:nvSpPr>
        <p:spPr>
          <a:xfrm>
            <a:off x="5749157" y="4677104"/>
            <a:ext cx="6165440" cy="198235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 err="1"/>
              <a:t>Puppet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West</a:t>
            </a:r>
            <a:r>
              <a:rPr lang="cs-CZ" sz="1800" dirty="0"/>
              <a:t> and </a:t>
            </a:r>
            <a:r>
              <a:rPr lang="cs-CZ" sz="1800" dirty="0" err="1"/>
              <a:t>warmonger</a:t>
            </a:r>
            <a:r>
              <a:rPr lang="cs-CZ" sz="1800" dirty="0"/>
              <a:t> (</a:t>
            </a:r>
            <a:r>
              <a:rPr lang="cs-CZ" sz="1800" dirty="0" err="1"/>
              <a:t>minister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pro-Western </a:t>
            </a:r>
            <a:r>
              <a:rPr lang="cs-CZ" sz="1800" dirty="0" err="1"/>
              <a:t>government</a:t>
            </a:r>
            <a:r>
              <a:rPr lang="cs-CZ" sz="1800" dirty="0"/>
              <a:t>)</a:t>
            </a:r>
          </a:p>
          <a:p>
            <a:r>
              <a:rPr lang="cs-CZ" sz="2000" dirty="0"/>
              <a:t>But, </a:t>
            </a:r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consistent</a:t>
            </a:r>
            <a:r>
              <a:rPr lang="cs-CZ" sz="2000" dirty="0"/>
              <a:t> </a:t>
            </a:r>
            <a:r>
              <a:rPr lang="cs-CZ" sz="2000" dirty="0" err="1"/>
              <a:t>attacks</a:t>
            </a:r>
            <a:r>
              <a:rPr lang="cs-CZ" sz="2000" dirty="0"/>
              <a:t> are </a:t>
            </a:r>
            <a:r>
              <a:rPr lang="cs-CZ" sz="2000" dirty="0" err="1"/>
              <a:t>targetted</a:t>
            </a:r>
            <a:r>
              <a:rPr lang="cs-CZ" sz="2000" dirty="0"/>
              <a:t> on his </a:t>
            </a:r>
            <a:r>
              <a:rPr lang="cs-CZ" sz="2000" dirty="0" err="1"/>
              <a:t>young</a:t>
            </a:r>
            <a:r>
              <a:rPr lang="cs-CZ" sz="2000" dirty="0"/>
              <a:t> </a:t>
            </a:r>
            <a:r>
              <a:rPr lang="cs-CZ" sz="2000" dirty="0" err="1"/>
              <a:t>age</a:t>
            </a:r>
            <a:endParaRPr lang="cs-CZ" sz="2000" dirty="0"/>
          </a:p>
          <a:p>
            <a:pPr lvl="1"/>
            <a:r>
              <a:rPr lang="cs-CZ" sz="1800" dirty="0" err="1"/>
              <a:t>Incompetent</a:t>
            </a:r>
            <a:endParaRPr lang="cs-CZ" sz="1800" dirty="0"/>
          </a:p>
          <a:p>
            <a:pPr lvl="1"/>
            <a:r>
              <a:rPr lang="cs-CZ" sz="1800" dirty="0" err="1"/>
              <a:t>Gendered</a:t>
            </a:r>
            <a:r>
              <a:rPr lang="cs-CZ" sz="1800" dirty="0"/>
              <a:t>: </a:t>
            </a:r>
            <a:r>
              <a:rPr lang="cs-CZ" sz="1800" dirty="0" err="1"/>
              <a:t>mama‘s</a:t>
            </a:r>
            <a:r>
              <a:rPr lang="cs-CZ" sz="1800" dirty="0"/>
              <a:t> boy, </a:t>
            </a:r>
            <a:r>
              <a:rPr lang="cs-CZ" sz="1800" dirty="0" err="1"/>
              <a:t>immature</a:t>
            </a:r>
            <a:r>
              <a:rPr lang="cs-CZ" sz="1800" dirty="0"/>
              <a:t>, </a:t>
            </a:r>
            <a:r>
              <a:rPr lang="cs-CZ" sz="1800" dirty="0" err="1"/>
              <a:t>physical</a:t>
            </a:r>
            <a:r>
              <a:rPr lang="cs-CZ" sz="1800" dirty="0"/>
              <a:t> </a:t>
            </a:r>
            <a:r>
              <a:rPr lang="cs-CZ" sz="1800" dirty="0" err="1"/>
              <a:t>appearance</a:t>
            </a:r>
            <a:r>
              <a:rPr lang="cs-CZ" sz="1800" dirty="0"/>
              <a:t> („</a:t>
            </a:r>
            <a:r>
              <a:rPr lang="cs-CZ" sz="1800" dirty="0" err="1"/>
              <a:t>bizzare</a:t>
            </a:r>
            <a:r>
              <a:rPr lang="cs-CZ" sz="1800" dirty="0"/>
              <a:t> </a:t>
            </a:r>
            <a:r>
              <a:rPr lang="cs-CZ" sz="1800" dirty="0" err="1"/>
              <a:t>fatty</a:t>
            </a:r>
            <a:r>
              <a:rPr lang="cs-CZ" sz="1800" dirty="0"/>
              <a:t>“)</a:t>
            </a:r>
            <a:endParaRPr lang="cs-CZ" sz="1200" dirty="0"/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7B66F134-5931-4C7F-B728-4DB1E34029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2932600"/>
              </p:ext>
            </p:extLst>
          </p:nvPr>
        </p:nvGraphicFramePr>
        <p:xfrm>
          <a:off x="500750" y="379129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chart">
            <a:extLst>
              <a:ext uri="{FF2B5EF4-FFF2-40B4-BE49-F238E27FC236}">
                <a16:creationId xmlns:a16="http://schemas.microsoft.com/office/drawing/2014/main" id="{737C8A8F-977D-4E25-8B42-4BFAA23ED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87" y="1429361"/>
            <a:ext cx="1517236" cy="1999639"/>
          </a:xfrm>
          <a:prstGeom prst="ellipse">
            <a:avLst/>
          </a:prstGeom>
        </p:spPr>
      </p:pic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48EBFC30-F6C7-4F8B-AA0F-9190ECECA6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747684"/>
              </p:ext>
            </p:extLst>
          </p:nvPr>
        </p:nvGraphicFramePr>
        <p:xfrm>
          <a:off x="5659820" y="1218136"/>
          <a:ext cx="6165439" cy="3059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56171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0DE67D1-DEB6-48E4-9D0B-8FD4096A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200" y="1695110"/>
            <a:ext cx="3612681" cy="4964351"/>
          </a:xfrm>
        </p:spPr>
        <p:txBody>
          <a:bodyPr>
            <a:normAutofit/>
          </a:bodyPr>
          <a:lstStyle/>
          <a:p>
            <a:pPr lvl="2"/>
            <a:r>
              <a:rPr lang="en-US" sz="2000" dirty="0" err="1"/>
              <a:t>Markéta</a:t>
            </a:r>
            <a:r>
              <a:rPr lang="en-US" sz="2000" dirty="0"/>
              <a:t> </a:t>
            </a:r>
            <a:r>
              <a:rPr lang="en-US" sz="2000" dirty="0" err="1"/>
              <a:t>Pekarová</a:t>
            </a:r>
            <a:r>
              <a:rPr lang="en-US" sz="2000" dirty="0"/>
              <a:t> </a:t>
            </a:r>
            <a:r>
              <a:rPr lang="en-US" sz="2000" dirty="0" err="1"/>
              <a:t>Adamová</a:t>
            </a:r>
            <a:r>
              <a:rPr lang="en-US" sz="2000" dirty="0"/>
              <a:t> (TOP 09)</a:t>
            </a:r>
          </a:p>
          <a:p>
            <a:pPr lvl="2"/>
            <a:r>
              <a:rPr lang="en-US" sz="2000" dirty="0"/>
              <a:t>Chair of the Chamber of Deputies</a:t>
            </a:r>
          </a:p>
          <a:p>
            <a:pPr lvl="2"/>
            <a:r>
              <a:rPr lang="en-US" sz="2000" dirty="0"/>
              <a:t>No ministry </a:t>
            </a:r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marL="3657714" lvl="8" indent="0">
              <a:buNone/>
            </a:pPr>
            <a:r>
              <a:rPr lang="cs-CZ" sz="1600" dirty="0"/>
              <a:t>	</a:t>
            </a:r>
          </a:p>
          <a:p>
            <a:pPr lvl="3"/>
            <a:endParaRPr lang="cs-CZ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FBD6224-3494-4E0D-88E9-7DFDD37B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Variability in </a:t>
            </a:r>
            <a:r>
              <a:rPr lang="cs-CZ" dirty="0" err="1"/>
              <a:t>attacks</a:t>
            </a:r>
            <a:r>
              <a:rPr lang="cs-CZ" dirty="0"/>
              <a:t> </a:t>
            </a:r>
          </a:p>
        </p:txBody>
      </p:sp>
      <p:sp>
        <p:nvSpPr>
          <p:cNvPr id="7" name="Zástupný symbol pro obsah 1">
            <a:extLst>
              <a:ext uri="{FF2B5EF4-FFF2-40B4-BE49-F238E27FC236}">
                <a16:creationId xmlns:a16="http://schemas.microsoft.com/office/drawing/2014/main" id="{2E7CBCEB-BA8B-409C-90C1-71B50EDAC1F9}"/>
              </a:ext>
            </a:extLst>
          </p:cNvPr>
          <p:cNvSpPr txBox="1">
            <a:spLocks/>
          </p:cNvSpPr>
          <p:nvPr/>
        </p:nvSpPr>
        <p:spPr>
          <a:xfrm>
            <a:off x="5373384" y="4677104"/>
            <a:ext cx="6647379" cy="1982358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/>
              <a:t>Low scores in almost all categories, but:</a:t>
            </a:r>
          </a:p>
          <a:p>
            <a:pPr lvl="1"/>
            <a:r>
              <a:rPr lang="en-US" sz="8000" b="1" dirty="0"/>
              <a:t>Stupid puppet of the West</a:t>
            </a:r>
          </a:p>
          <a:p>
            <a:pPr lvl="2"/>
            <a:r>
              <a:rPr lang="en-US" sz="8000" dirty="0"/>
              <a:t>„Hen“, „extraordinarily intelligent“, „astronomic IQ“, or just „stupid“</a:t>
            </a:r>
          </a:p>
          <a:p>
            <a:pPr lvl="2"/>
            <a:r>
              <a:rPr lang="en-US" sz="8000" dirty="0"/>
              <a:t>Physical appearance</a:t>
            </a:r>
            <a:r>
              <a:rPr lang="cs-CZ" sz="8000" dirty="0"/>
              <a:t>:</a:t>
            </a:r>
            <a:r>
              <a:rPr lang="en-US" sz="8000" dirty="0"/>
              <a:t> „</a:t>
            </a:r>
            <a:r>
              <a:rPr lang="en-US" sz="8000" i="1" dirty="0" err="1"/>
              <a:t>Bazedová</a:t>
            </a:r>
            <a:r>
              <a:rPr lang="cs-CZ" sz="8000" i="1" dirty="0"/>
              <a:t> </a:t>
            </a:r>
            <a:r>
              <a:rPr lang="cs-CZ" sz="8000" i="1" dirty="0" err="1"/>
              <a:t>Pekarová</a:t>
            </a:r>
            <a:r>
              <a:rPr lang="en-US" sz="8000" dirty="0"/>
              <a:t>“ (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8000" dirty="0" err="1"/>
              <a:t>Basedow</a:t>
            </a:r>
            <a:r>
              <a:rPr lang="en-US" sz="8000" dirty="0"/>
              <a:t> disease)</a:t>
            </a:r>
          </a:p>
          <a:p>
            <a:pPr lvl="3"/>
            <a:r>
              <a:rPr lang="cs-CZ" sz="8000" dirty="0"/>
              <a:t>„</a:t>
            </a:r>
            <a:r>
              <a:rPr lang="en-US" sz="8000" dirty="0" err="1"/>
              <a:t>Basedow</a:t>
            </a:r>
            <a:r>
              <a:rPr lang="en-US" sz="8000" dirty="0"/>
              <a:t> monster</a:t>
            </a:r>
            <a:r>
              <a:rPr lang="cs-CZ" sz="8000" dirty="0"/>
              <a:t>“</a:t>
            </a:r>
            <a:r>
              <a:rPr lang="en-US" sz="8000" dirty="0"/>
              <a:t>, </a:t>
            </a:r>
            <a:r>
              <a:rPr lang="cs-CZ" sz="8000" dirty="0"/>
              <a:t>„p</a:t>
            </a:r>
            <a:r>
              <a:rPr lang="en-US" sz="8000" dirty="0" err="1"/>
              <a:t>hysically</a:t>
            </a:r>
            <a:r>
              <a:rPr lang="en-US" sz="8000" dirty="0"/>
              <a:t> monstrous</a:t>
            </a:r>
            <a:r>
              <a:rPr lang="cs-CZ" sz="8000" dirty="0"/>
              <a:t>“</a:t>
            </a:r>
            <a:endParaRPr lang="en-US" sz="80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marL="3657714" lvl="8" indent="0">
              <a:buFont typeface="Arial" panose="020B0604020202020204" pitchFamily="34" charset="0"/>
              <a:buNone/>
            </a:pPr>
            <a:r>
              <a:rPr lang="cs-CZ" sz="1600" dirty="0"/>
              <a:t>	</a:t>
            </a:r>
          </a:p>
          <a:p>
            <a:pPr lvl="3"/>
            <a:endParaRPr lang="cs-CZ" sz="2400" dirty="0"/>
          </a:p>
        </p:txBody>
      </p:sp>
      <p:pic>
        <p:nvPicPr>
          <p:cNvPr id="11" name="Zástupný symbol pro obsah 7">
            <a:extLst>
              <a:ext uri="{FF2B5EF4-FFF2-40B4-BE49-F238E27FC236}">
                <a16:creationId xmlns:a16="http://schemas.microsoft.com/office/drawing/2014/main" id="{B6556E66-6DAA-4E5D-9555-1A9354C79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75" y="1439916"/>
            <a:ext cx="1557659" cy="2027510"/>
          </a:xfrm>
          <a:prstGeom prst="ellipse">
            <a:avLst/>
          </a:prstGeom>
        </p:spPr>
      </p:pic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0AEEBDFD-A7B7-4391-8432-61E055C9D4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1584437"/>
              </p:ext>
            </p:extLst>
          </p:nvPr>
        </p:nvGraphicFramePr>
        <p:xfrm>
          <a:off x="541106" y="3807274"/>
          <a:ext cx="4684158" cy="255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E8724647-1939-4C1F-A5A8-E3B6B181B5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358313"/>
              </p:ext>
            </p:extLst>
          </p:nvPr>
        </p:nvGraphicFramePr>
        <p:xfrm>
          <a:off x="5474413" y="1160907"/>
          <a:ext cx="6176481" cy="3454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48778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0DE67D1-DEB6-48E4-9D0B-8FD4096A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200" y="1695110"/>
            <a:ext cx="3612681" cy="4964351"/>
          </a:xfrm>
        </p:spPr>
        <p:txBody>
          <a:bodyPr>
            <a:normAutofit/>
          </a:bodyPr>
          <a:lstStyle/>
          <a:p>
            <a:pPr lvl="2"/>
            <a:r>
              <a:rPr lang="en-US" sz="2000" dirty="0"/>
              <a:t>Jana </a:t>
            </a:r>
            <a:r>
              <a:rPr lang="en-US" sz="2000" dirty="0" err="1"/>
              <a:t>Černochová</a:t>
            </a:r>
            <a:r>
              <a:rPr lang="en-US" sz="2000" dirty="0"/>
              <a:t> (ODS)</a:t>
            </a:r>
          </a:p>
          <a:p>
            <a:pPr lvl="2"/>
            <a:r>
              <a:rPr lang="en-US" sz="2000" dirty="0"/>
              <a:t>Minister of </a:t>
            </a:r>
            <a:r>
              <a:rPr lang="en-US" sz="2000" dirty="0" err="1"/>
              <a:t>Defence</a:t>
            </a:r>
            <a:endParaRPr lang="en-US" sz="20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marL="3657714" lvl="8" indent="0">
              <a:buNone/>
            </a:pPr>
            <a:r>
              <a:rPr lang="cs-CZ" sz="1600" dirty="0"/>
              <a:t>	</a:t>
            </a:r>
          </a:p>
          <a:p>
            <a:pPr lvl="3"/>
            <a:endParaRPr lang="cs-CZ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FBD6224-3494-4E0D-88E9-7DFDD37B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Variability in </a:t>
            </a:r>
            <a:r>
              <a:rPr lang="cs-CZ" dirty="0" err="1"/>
              <a:t>attacks</a:t>
            </a:r>
            <a:r>
              <a:rPr lang="cs-CZ" dirty="0"/>
              <a:t> </a:t>
            </a:r>
          </a:p>
        </p:txBody>
      </p:sp>
      <p:sp>
        <p:nvSpPr>
          <p:cNvPr id="7" name="Zástupný symbol pro obsah 1">
            <a:extLst>
              <a:ext uri="{FF2B5EF4-FFF2-40B4-BE49-F238E27FC236}">
                <a16:creationId xmlns:a16="http://schemas.microsoft.com/office/drawing/2014/main" id="{2E7CBCEB-BA8B-409C-90C1-71B50EDAC1F9}"/>
              </a:ext>
            </a:extLst>
          </p:cNvPr>
          <p:cNvSpPr txBox="1">
            <a:spLocks/>
          </p:cNvSpPr>
          <p:nvPr/>
        </p:nvSpPr>
        <p:spPr>
          <a:xfrm>
            <a:off x="5749157" y="5044966"/>
            <a:ext cx="6165440" cy="1614496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/>
              <a:t>Most attacks connected to vision of</a:t>
            </a:r>
            <a:r>
              <a:rPr lang="cs-CZ" sz="8000" dirty="0"/>
              <a:t> her as a</a:t>
            </a:r>
            <a:r>
              <a:rPr lang="en-US" sz="8000" dirty="0"/>
              <a:t> warmonger</a:t>
            </a:r>
            <a:r>
              <a:rPr lang="cs-CZ" sz="8000" dirty="0"/>
              <a:t> </a:t>
            </a:r>
            <a:r>
              <a:rPr lang="cs-CZ" sz="8000" dirty="0" err="1"/>
              <a:t>lead</a:t>
            </a:r>
            <a:r>
              <a:rPr lang="cs-CZ" sz="8000" dirty="0"/>
              <a:t> by </a:t>
            </a:r>
            <a:r>
              <a:rPr lang="cs-CZ" sz="8000" dirty="0" err="1"/>
              <a:t>the</a:t>
            </a:r>
            <a:r>
              <a:rPr lang="cs-CZ" sz="8000" dirty="0"/>
              <a:t> W</a:t>
            </a:r>
            <a:r>
              <a:rPr lang="en-US" sz="8000" dirty="0" err="1"/>
              <a:t>est</a:t>
            </a:r>
            <a:r>
              <a:rPr lang="cs-CZ" sz="8000" dirty="0"/>
              <a:t> </a:t>
            </a:r>
            <a:r>
              <a:rPr lang="cs-CZ" sz="8000" dirty="0" err="1"/>
              <a:t>enemies</a:t>
            </a:r>
            <a:endParaRPr lang="en-US" sz="8000" dirty="0"/>
          </a:p>
          <a:p>
            <a:r>
              <a:rPr lang="en-US" sz="8000" dirty="0"/>
              <a:t>Gender – various, but nothing prevalent</a:t>
            </a:r>
          </a:p>
          <a:p>
            <a:pPr lvl="1"/>
            <a:r>
              <a:rPr lang="en-US" sz="7800" dirty="0"/>
              <a:t>Obese, „baba </a:t>
            </a:r>
            <a:r>
              <a:rPr lang="en-US" sz="7800" dirty="0" err="1"/>
              <a:t>jaga</a:t>
            </a:r>
            <a:r>
              <a:rPr lang="en-US" sz="7800" dirty="0"/>
              <a:t>“</a:t>
            </a:r>
          </a:p>
          <a:p>
            <a:pPr lvl="1"/>
            <a:r>
              <a:rPr lang="en-US" sz="7800" dirty="0"/>
              <a:t>Snob, Sex</a:t>
            </a:r>
            <a:r>
              <a:rPr lang="cs-CZ" sz="7800" dirty="0" err="1"/>
              <a:t>ual</a:t>
            </a:r>
            <a:r>
              <a:rPr lang="cs-CZ" sz="7800" dirty="0"/>
              <a:t> </a:t>
            </a:r>
            <a:r>
              <a:rPr lang="cs-CZ" sz="7800" dirty="0" err="1"/>
              <a:t>excitement</a:t>
            </a:r>
            <a:r>
              <a:rPr lang="cs-CZ" sz="7800" dirty="0"/>
              <a:t> by </a:t>
            </a:r>
            <a:r>
              <a:rPr lang="cs-CZ" sz="7800" dirty="0" err="1"/>
              <a:t>tanks</a:t>
            </a:r>
            <a:endParaRPr lang="en-US" sz="7800" dirty="0"/>
          </a:p>
          <a:p>
            <a:pPr lvl="1"/>
            <a:r>
              <a:rPr lang="en-US" sz="7800" dirty="0"/>
              <a:t>Quota</a:t>
            </a:r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lvl="3"/>
            <a:endParaRPr lang="cs-CZ" sz="2400" dirty="0"/>
          </a:p>
          <a:p>
            <a:pPr marL="3657714" lvl="8" indent="0">
              <a:buFont typeface="Arial" panose="020B0604020202020204" pitchFamily="34" charset="0"/>
              <a:buNone/>
            </a:pPr>
            <a:r>
              <a:rPr lang="cs-CZ" sz="1600" dirty="0"/>
              <a:t>	</a:t>
            </a:r>
          </a:p>
          <a:p>
            <a:pPr lvl="3"/>
            <a:endParaRPr lang="cs-CZ" sz="2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37D4471-C45E-4315-849C-F7FC142AD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66" y="1427269"/>
            <a:ext cx="1570555" cy="2113644"/>
          </a:xfrm>
          <a:prstGeom prst="ellipse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F0ADC037-F7F5-4123-8CC6-377F331864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2573064"/>
              </p:ext>
            </p:extLst>
          </p:nvPr>
        </p:nvGraphicFramePr>
        <p:xfrm>
          <a:off x="422632" y="3824291"/>
          <a:ext cx="4704172" cy="2668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76A60858-0C4F-49FC-B4F6-56D8EDC914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3706454"/>
              </p:ext>
            </p:extLst>
          </p:nvPr>
        </p:nvGraphicFramePr>
        <p:xfrm>
          <a:off x="5185881" y="1160907"/>
          <a:ext cx="6825465" cy="3765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92070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0F889207-A943-45DA-BEB0-A7EAA3A81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837664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Ad </a:t>
            </a:r>
            <a:r>
              <a:rPr lang="cs-CZ" dirty="0" err="1"/>
              <a:t>hominem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 are very </a:t>
            </a:r>
            <a:r>
              <a:rPr lang="cs-CZ" dirty="0" err="1"/>
              <a:t>frequent</a:t>
            </a:r>
            <a:r>
              <a:rPr lang="cs-CZ" dirty="0"/>
              <a:t> and </a:t>
            </a:r>
            <a:r>
              <a:rPr lang="cs-CZ" dirty="0" err="1"/>
              <a:t>connected</a:t>
            </a:r>
            <a:r>
              <a:rPr lang="cs-CZ" dirty="0"/>
              <a:t> to </a:t>
            </a:r>
            <a:r>
              <a:rPr lang="cs-CZ" dirty="0" err="1"/>
              <a:t>almost</a:t>
            </a:r>
            <a:r>
              <a:rPr lang="cs-CZ" dirty="0"/>
              <a:t> </a:t>
            </a:r>
            <a:r>
              <a:rPr lang="cs-CZ" dirty="0" err="1"/>
              <a:t>every</a:t>
            </a:r>
            <a:r>
              <a:rPr lang="cs-CZ" dirty="0"/>
              <a:t> </a:t>
            </a:r>
            <a:r>
              <a:rPr lang="cs-CZ" dirty="0" err="1"/>
              <a:t>mention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name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politician</a:t>
            </a:r>
            <a:endParaRPr lang="cs-CZ" dirty="0"/>
          </a:p>
          <a:p>
            <a:r>
              <a:rPr lang="cs-CZ" dirty="0" err="1"/>
              <a:t>Gendered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 are, </a:t>
            </a:r>
            <a:r>
              <a:rPr lang="cs-CZ" dirty="0" err="1"/>
              <a:t>however</a:t>
            </a:r>
            <a:r>
              <a:rPr lang="cs-CZ" dirty="0"/>
              <a:t>, </a:t>
            </a:r>
            <a:r>
              <a:rPr lang="cs-CZ" dirty="0" err="1"/>
              <a:t>quite</a:t>
            </a:r>
            <a:r>
              <a:rPr lang="cs-CZ" dirty="0"/>
              <a:t> </a:t>
            </a:r>
            <a:r>
              <a:rPr lang="cs-CZ" b="1" dirty="0" err="1"/>
              <a:t>rare</a:t>
            </a:r>
            <a:r>
              <a:rPr lang="cs-CZ" b="1" dirty="0"/>
              <a:t> and </a:t>
            </a:r>
            <a:r>
              <a:rPr lang="cs-CZ" b="1" dirty="0" err="1"/>
              <a:t>targetted</a:t>
            </a:r>
            <a:r>
              <a:rPr lang="cs-CZ" b="1" dirty="0"/>
              <a:t> to </a:t>
            </a:r>
            <a:r>
              <a:rPr lang="cs-CZ" b="1" dirty="0" err="1"/>
              <a:t>women</a:t>
            </a:r>
            <a:endParaRPr lang="cs-CZ" dirty="0"/>
          </a:p>
          <a:p>
            <a:pPr lvl="1"/>
            <a:r>
              <a:rPr lang="cs-CZ" dirty="0"/>
              <a:t>Not </a:t>
            </a:r>
            <a:r>
              <a:rPr lang="cs-CZ" dirty="0" err="1"/>
              <a:t>surprising</a:t>
            </a:r>
            <a:r>
              <a:rPr lang="cs-CZ" dirty="0"/>
              <a:t> –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not </a:t>
            </a:r>
            <a:r>
              <a:rPr lang="cs-CZ" dirty="0" err="1"/>
              <a:t>enough</a:t>
            </a:r>
            <a:r>
              <a:rPr lang="cs-CZ" dirty="0"/>
              <a:t> to make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gendered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criticizing</a:t>
            </a:r>
            <a:r>
              <a:rPr lang="cs-CZ" dirty="0"/>
              <a:t> </a:t>
            </a:r>
            <a:r>
              <a:rPr lang="cs-CZ" dirty="0" err="1"/>
              <a:t>politicians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Attacks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politicians</a:t>
            </a:r>
            <a:r>
              <a:rPr lang="cs-CZ" dirty="0"/>
              <a:t> are </a:t>
            </a:r>
            <a:r>
              <a:rPr lang="cs-CZ" dirty="0" err="1"/>
              <a:t>firstly</a:t>
            </a:r>
            <a:r>
              <a:rPr lang="cs-CZ" dirty="0"/>
              <a:t> </a:t>
            </a:r>
            <a:r>
              <a:rPr lang="cs-CZ" dirty="0" err="1"/>
              <a:t>targetted</a:t>
            </a:r>
            <a:r>
              <a:rPr lang="cs-CZ" dirty="0"/>
              <a:t> on </a:t>
            </a:r>
            <a:r>
              <a:rPr lang="cs-CZ" dirty="0" err="1"/>
              <a:t>their</a:t>
            </a:r>
            <a:r>
              <a:rPr lang="cs-CZ" dirty="0"/>
              <a:t> portfolio and </a:t>
            </a:r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/</a:t>
            </a:r>
            <a:r>
              <a:rPr lang="cs-CZ" dirty="0" err="1"/>
              <a:t>affairs</a:t>
            </a:r>
            <a:r>
              <a:rPr lang="cs-CZ" dirty="0"/>
              <a:t>  </a:t>
            </a:r>
            <a:r>
              <a:rPr lang="cs-CZ" dirty="0" err="1"/>
              <a:t>irrespective</a:t>
            </a:r>
            <a:r>
              <a:rPr lang="cs-CZ" dirty="0"/>
              <a:t> to gender</a:t>
            </a:r>
          </a:p>
          <a:p>
            <a:pPr lvl="1"/>
            <a:r>
              <a:rPr lang="cs-CZ" dirty="0" err="1"/>
              <a:t>Minister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interior</a:t>
            </a:r>
            <a:r>
              <a:rPr lang="cs-CZ" dirty="0"/>
              <a:t> – „</a:t>
            </a:r>
            <a:r>
              <a:rPr lang="cs-CZ" dirty="0" err="1"/>
              <a:t>totalitarian</a:t>
            </a:r>
            <a:r>
              <a:rPr lang="cs-CZ" dirty="0"/>
              <a:t>“</a:t>
            </a:r>
          </a:p>
          <a:p>
            <a:pPr lvl="1"/>
            <a:r>
              <a:rPr lang="cs-CZ" dirty="0" err="1"/>
              <a:t>Minister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affairs</a:t>
            </a:r>
            <a:r>
              <a:rPr lang="cs-CZ" dirty="0"/>
              <a:t>, </a:t>
            </a:r>
            <a:r>
              <a:rPr lang="cs-CZ" dirty="0" err="1"/>
              <a:t>minister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defence</a:t>
            </a:r>
            <a:r>
              <a:rPr lang="cs-CZ" dirty="0"/>
              <a:t> – „Western </a:t>
            </a:r>
            <a:r>
              <a:rPr lang="cs-CZ" dirty="0" err="1"/>
              <a:t>puppet</a:t>
            </a:r>
            <a:r>
              <a:rPr lang="cs-CZ" dirty="0"/>
              <a:t> and </a:t>
            </a:r>
            <a:r>
              <a:rPr lang="cs-CZ" dirty="0" err="1"/>
              <a:t>warmonger</a:t>
            </a:r>
            <a:r>
              <a:rPr lang="cs-CZ" dirty="0"/>
              <a:t>“</a:t>
            </a:r>
          </a:p>
          <a:p>
            <a:pPr lvl="1"/>
            <a:endParaRPr lang="cs-CZ" dirty="0"/>
          </a:p>
          <a:p>
            <a:r>
              <a:rPr lang="cs-CZ" dirty="0"/>
              <a:t>But, </a:t>
            </a:r>
            <a:r>
              <a:rPr lang="cs-CZ" dirty="0" err="1"/>
              <a:t>gendered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 </a:t>
            </a:r>
            <a:r>
              <a:rPr lang="cs-CZ" b="1" dirty="0" err="1"/>
              <a:t>consistently</a:t>
            </a:r>
            <a:r>
              <a:rPr lang="cs-CZ" b="1" dirty="0"/>
              <a:t> </a:t>
            </a:r>
            <a:r>
              <a:rPr lang="cs-CZ" b="1" dirty="0" err="1"/>
              <a:t>addition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whole</a:t>
            </a:r>
            <a:r>
              <a:rPr lang="cs-CZ" b="1" dirty="0"/>
              <a:t> negative image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female</a:t>
            </a:r>
            <a:r>
              <a:rPr lang="cs-CZ" b="1" dirty="0"/>
              <a:t> </a:t>
            </a:r>
            <a:r>
              <a:rPr lang="cs-CZ" b="1" dirty="0" err="1"/>
              <a:t>politicians</a:t>
            </a:r>
            <a:r>
              <a:rPr lang="cs-CZ" b="1" dirty="0"/>
              <a:t> </a:t>
            </a:r>
            <a:r>
              <a:rPr lang="cs-CZ" dirty="0"/>
              <a:t>(but </a:t>
            </a:r>
            <a:r>
              <a:rPr lang="cs-CZ" dirty="0" err="1"/>
              <a:t>only</a:t>
            </a:r>
            <a:r>
              <a:rPr lang="cs-CZ" dirty="0"/>
              <a:t> in a </a:t>
            </a: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male </a:t>
            </a:r>
            <a:r>
              <a:rPr lang="cs-CZ" dirty="0" err="1"/>
              <a:t>politicians</a:t>
            </a:r>
            <a:r>
              <a:rPr lang="cs-CZ" dirty="0"/>
              <a:t>)</a:t>
            </a:r>
          </a:p>
          <a:p>
            <a:pPr lvl="2"/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appearance</a:t>
            </a:r>
            <a:r>
              <a:rPr lang="cs-CZ" dirty="0"/>
              <a:t>, stupidity as </a:t>
            </a: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important</a:t>
            </a:r>
            <a:r>
              <a:rPr lang="cs-CZ" dirty="0"/>
              <a:t>, but </a:t>
            </a:r>
            <a:r>
              <a:rPr lang="cs-CZ" dirty="0" err="1"/>
              <a:t>others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depict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negative image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minister</a:t>
            </a:r>
            <a:r>
              <a:rPr lang="cs-CZ" dirty="0"/>
              <a:t> – </a:t>
            </a:r>
            <a:r>
              <a:rPr lang="cs-CZ" dirty="0" err="1"/>
              <a:t>easy</a:t>
            </a:r>
            <a:r>
              <a:rPr lang="cs-CZ" dirty="0"/>
              <a:t> </a:t>
            </a:r>
            <a:r>
              <a:rPr lang="cs-CZ" dirty="0" err="1"/>
              <a:t>attacks</a:t>
            </a:r>
            <a:r>
              <a:rPr lang="cs-CZ" dirty="0"/>
              <a:t>?</a:t>
            </a:r>
          </a:p>
          <a:p>
            <a:pPr lvl="2"/>
            <a:r>
              <a:rPr lang="cs-CZ" dirty="0" err="1"/>
              <a:t>Probably</a:t>
            </a:r>
            <a:r>
              <a:rPr lang="cs-CZ" dirty="0"/>
              <a:t> not </a:t>
            </a:r>
            <a:r>
              <a:rPr lang="cs-CZ" dirty="0" err="1"/>
              <a:t>functional</a:t>
            </a:r>
            <a:r>
              <a:rPr lang="cs-CZ" dirty="0"/>
              <a:t>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thinking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men</a:t>
            </a:r>
            <a:r>
              <a:rPr lang="cs-CZ" dirty="0"/>
              <a:t> in </a:t>
            </a:r>
            <a:r>
              <a:rPr lang="cs-CZ" dirty="0" err="1"/>
              <a:t>politics</a:t>
            </a:r>
            <a:r>
              <a:rPr lang="cs-CZ" dirty="0"/>
              <a:t>?</a:t>
            </a:r>
          </a:p>
          <a:p>
            <a:pPr lvl="2"/>
            <a:endParaRPr lang="cs-CZ" dirty="0"/>
          </a:p>
          <a:p>
            <a:r>
              <a:rPr lang="cs-CZ" dirty="0" err="1"/>
              <a:t>Further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 – </a:t>
            </a:r>
            <a:r>
              <a:rPr lang="cs-CZ" dirty="0" err="1"/>
              <a:t>analysing</a:t>
            </a:r>
            <a:r>
              <a:rPr lang="cs-CZ" dirty="0"/>
              <a:t> more </a:t>
            </a:r>
            <a:r>
              <a:rPr lang="cs-CZ" dirty="0" err="1"/>
              <a:t>websites</a:t>
            </a:r>
            <a:r>
              <a:rPr lang="cs-CZ" dirty="0"/>
              <a:t> – </a:t>
            </a:r>
            <a:r>
              <a:rPr lang="cs-CZ" dirty="0" err="1"/>
              <a:t>consistent</a:t>
            </a:r>
            <a:r>
              <a:rPr lang="cs-CZ" dirty="0"/>
              <a:t> </a:t>
            </a:r>
            <a:r>
              <a:rPr lang="cs-CZ" dirty="0" err="1"/>
              <a:t>pattern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?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44B7348-792F-4D43-9DC5-BCA5E3492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Conclusion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1224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B7DDAE-EC37-4A06-935C-0B379870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cs-CZ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02EEB95-CDB7-4EE6-8B8E-B980ADEDF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02" y="3168472"/>
            <a:ext cx="5251417" cy="743787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CF9EAA5D-9395-47CE-8082-A32E7E2592E5}"/>
              </a:ext>
            </a:extLst>
          </p:cNvPr>
          <p:cNvSpPr txBox="1"/>
          <p:nvPr/>
        </p:nvSpPr>
        <p:spPr>
          <a:xfrm>
            <a:off x="2697720" y="4055220"/>
            <a:ext cx="7474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cs-CZ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cs-CZ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financially</a:t>
            </a:r>
            <a:r>
              <a:rPr lang="cs-CZ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supported</a:t>
            </a:r>
            <a:r>
              <a:rPr lang="cs-CZ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cs-CZ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cs-CZ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1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cs-CZ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1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Age </a:t>
            </a:r>
            <a:r>
              <a:rPr lang="cs-CZ" sz="11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1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Distrust</a:t>
            </a:r>
            <a:r>
              <a:rPr lang="cs-CZ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(CZ.02.01.01/00/23_025/0008711)</a:t>
            </a:r>
          </a:p>
        </p:txBody>
      </p:sp>
    </p:spTree>
    <p:extLst>
      <p:ext uri="{BB962C8B-B14F-4D97-AF65-F5344CB8AC3E}">
        <p14:creationId xmlns:p14="http://schemas.microsoft.com/office/powerpoint/2010/main" val="390382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F8CA97-8B55-48C0-A97B-7974C574C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780" y="1681861"/>
            <a:ext cx="5850142" cy="489230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800" dirty="0"/>
              <a:t>“</a:t>
            </a:r>
            <a:r>
              <a:rPr lang="cs-CZ" sz="1800" dirty="0" err="1"/>
              <a:t>Disinformation</a:t>
            </a:r>
            <a:r>
              <a:rPr lang="cs-CZ" sz="1800" dirty="0"/>
              <a:t> </a:t>
            </a:r>
            <a:r>
              <a:rPr lang="cs-CZ" sz="1800" dirty="0" err="1"/>
              <a:t>websites</a:t>
            </a:r>
            <a:r>
              <a:rPr lang="cs-CZ" sz="1800" dirty="0"/>
              <a:t>”, “</a:t>
            </a:r>
            <a:r>
              <a:rPr lang="cs-CZ" sz="1800" dirty="0" err="1"/>
              <a:t>conspiracy</a:t>
            </a:r>
            <a:r>
              <a:rPr lang="cs-CZ" sz="1800" dirty="0"/>
              <a:t> </a:t>
            </a:r>
            <a:r>
              <a:rPr lang="cs-CZ" sz="1800" dirty="0" err="1"/>
              <a:t>websites</a:t>
            </a:r>
            <a:r>
              <a:rPr lang="cs-CZ" sz="1800" dirty="0"/>
              <a:t>”, “anti-</a:t>
            </a:r>
            <a:r>
              <a:rPr lang="cs-CZ" sz="1800" dirty="0" err="1"/>
              <a:t>system</a:t>
            </a:r>
            <a:r>
              <a:rPr lang="cs-CZ" sz="1800" dirty="0"/>
              <a:t> </a:t>
            </a:r>
            <a:r>
              <a:rPr lang="cs-CZ" sz="1800" dirty="0" err="1"/>
              <a:t>websites</a:t>
            </a:r>
            <a:r>
              <a:rPr lang="cs-CZ" sz="1800" dirty="0"/>
              <a:t>”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914428" lvl="2" indent="0">
              <a:buNone/>
            </a:pPr>
            <a:r>
              <a:rPr lang="cs-CZ" sz="1800" i="1" dirty="0"/>
              <a:t>(</a:t>
            </a:r>
            <a:r>
              <a:rPr lang="en-US" sz="1800" i="1" dirty="0"/>
              <a:t>1) opaque ownership structure,</a:t>
            </a:r>
            <a:r>
              <a:rPr lang="cs-CZ" sz="1800" i="1" dirty="0"/>
              <a:t> </a:t>
            </a:r>
            <a:r>
              <a:rPr lang="en-US" sz="1800" i="1" dirty="0"/>
              <a:t>(2) anonymous authors and editorial teams, (3) lack of proper source citations</a:t>
            </a:r>
            <a:r>
              <a:rPr lang="cs-CZ" sz="1800" i="1" dirty="0"/>
              <a:t>/</a:t>
            </a:r>
            <a:r>
              <a:rPr lang="en-US" sz="1800" i="1" dirty="0"/>
              <a:t>provision of irrelevant or dubious sources, and</a:t>
            </a:r>
            <a:r>
              <a:rPr lang="cs-CZ" sz="1800" i="1" dirty="0"/>
              <a:t> </a:t>
            </a:r>
            <a:r>
              <a:rPr lang="en-US" sz="1800" i="1" dirty="0"/>
              <a:t>(4) known history of spreading disinformation and pro-Kremlin propaganda (</a:t>
            </a:r>
            <a:r>
              <a:rPr lang="en-US" sz="1800" i="1" dirty="0" err="1"/>
              <a:t>Cvrček</a:t>
            </a:r>
            <a:r>
              <a:rPr lang="en-US" sz="1800" i="1" dirty="0"/>
              <a:t>, Fidler 2024</a:t>
            </a:r>
            <a:r>
              <a:rPr lang="cs-CZ" sz="1800" i="1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dirty="0"/>
              <a:t>A</a:t>
            </a:r>
            <a:r>
              <a:rPr lang="en-US" sz="1800" dirty="0"/>
              <a:t> clear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illiberal, nationalistic, and socially conservative </a:t>
            </a:r>
            <a:r>
              <a:rPr lang="en-US" sz="1800" dirty="0"/>
              <a:t>orientation (</a:t>
            </a:r>
            <a:r>
              <a:rPr lang="en-US" sz="1800" dirty="0" err="1"/>
              <a:t>Štětka</a:t>
            </a:r>
            <a:r>
              <a:rPr lang="en-US" sz="1800" dirty="0"/>
              <a:t> et al. 2021, Macková et al. 2025, </a:t>
            </a:r>
            <a:r>
              <a:rPr lang="en-US" sz="1800" dirty="0" err="1"/>
              <a:t>Syrovátka</a:t>
            </a:r>
            <a:r>
              <a:rPr lang="en-US" sz="1800" dirty="0"/>
              <a:t> 2021)</a:t>
            </a:r>
            <a:endParaRPr lang="cs-CZ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dirty="0"/>
              <a:t>A</a:t>
            </a:r>
            <a:r>
              <a:rPr lang="en-US" sz="1800" dirty="0" err="1"/>
              <a:t>pproximately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40 </a:t>
            </a:r>
            <a:r>
              <a:rPr lang="en-US" sz="1800" dirty="0">
                <a:solidFill>
                  <a:schemeClr val="tx1"/>
                </a:solidFill>
              </a:rPr>
              <a:t>such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/>
              <a:t>websites currently operating in the Czech Republic</a:t>
            </a:r>
            <a:endParaRPr lang="en-US" sz="2000" dirty="0"/>
          </a:p>
          <a:p>
            <a:pPr lvl="2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14" lvl="1" indent="0">
              <a:buNone/>
            </a:pPr>
            <a:endParaRPr lang="cs-CZ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B7DDAE-EC37-4A06-935C-0B379870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Czech disinformation scene</a:t>
            </a:r>
            <a:endParaRPr lang="cs-CZ" dirty="0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21077335-27A8-2126-4C9A-0080A6242856}"/>
              </a:ext>
            </a:extLst>
          </p:cNvPr>
          <p:cNvSpPr/>
          <p:nvPr/>
        </p:nvSpPr>
        <p:spPr bwMode="auto">
          <a:xfrm>
            <a:off x="1474058" y="2616453"/>
            <a:ext cx="5570375" cy="1511559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14" name="Obrázek 13" descr="Obsah obrázku text, snímek obrazovky, Písmo, číslo&#10;&#10;Obsah generovaný pomocí AI může být nesprávný.">
            <a:extLst>
              <a:ext uri="{FF2B5EF4-FFF2-40B4-BE49-F238E27FC236}">
                <a16:creationId xmlns:a16="http://schemas.microsoft.com/office/drawing/2014/main" id="{6B546F06-58E7-219D-B6B6-7527B50F9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977" y="2616453"/>
            <a:ext cx="3391194" cy="29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66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AA49FDF-D47E-E85F-5C77-DEFD42C43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Obrázky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91D2960-7930-AFAE-72EC-B774E0BF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Czech </a:t>
            </a:r>
            <a:r>
              <a:rPr lang="cs-CZ" dirty="0" err="1"/>
              <a:t>disinformation</a:t>
            </a:r>
            <a:r>
              <a:rPr lang="cs-CZ" dirty="0"/>
              <a:t> </a:t>
            </a:r>
            <a:r>
              <a:rPr lang="cs-CZ" dirty="0" err="1"/>
              <a:t>websites</a:t>
            </a:r>
            <a:endParaRPr lang="cs-CZ" dirty="0"/>
          </a:p>
        </p:txBody>
      </p:sp>
      <p:pic>
        <p:nvPicPr>
          <p:cNvPr id="5" name="Obrázek 4" descr="Obsah obrázku text, snímek obrazovky, Lidská tvář, brýle&#10;&#10;Obsah generovaný pomocí AI může být nesprávný.">
            <a:extLst>
              <a:ext uri="{FF2B5EF4-FFF2-40B4-BE49-F238E27FC236}">
                <a16:creationId xmlns:a16="http://schemas.microsoft.com/office/drawing/2014/main" id="{B3D3FA9B-0020-B2DF-5851-462F19897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29" y="252073"/>
            <a:ext cx="5563876" cy="2886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 descr="Obsah obrázku text, Lidská tvář, snímek obrazovky, muž&#10;&#10;Obsah generovaný pomocí AI může být nesprávný.">
            <a:extLst>
              <a:ext uri="{FF2B5EF4-FFF2-40B4-BE49-F238E27FC236}">
                <a16:creationId xmlns:a16="http://schemas.microsoft.com/office/drawing/2014/main" id="{59A6CC62-D3FA-7933-78E6-A6497775F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312" y="203823"/>
            <a:ext cx="5055154" cy="3496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 descr="Obsah obrázku text, Lidská tvář, úsměv, žena&#10;&#10;Obsah generovaný pomocí AI může být nesprávný.">
            <a:extLst>
              <a:ext uri="{FF2B5EF4-FFF2-40B4-BE49-F238E27FC236}">
                <a16:creationId xmlns:a16="http://schemas.microsoft.com/office/drawing/2014/main" id="{5A26861C-81EF-F346-DA5B-067C5B91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67" y="3138148"/>
            <a:ext cx="4946309" cy="4153836"/>
          </a:xfrm>
          <a:prstGeom prst="rect">
            <a:avLst/>
          </a:prstGeom>
        </p:spPr>
      </p:pic>
      <p:pic>
        <p:nvPicPr>
          <p:cNvPr id="11" name="Obrázek 10" descr="Obsah obrázku text, Lidská tvář, muž, oblečení&#10;&#10;Obsah generovaný pomocí AI může být nesprávný.">
            <a:extLst>
              <a:ext uri="{FF2B5EF4-FFF2-40B4-BE49-F238E27FC236}">
                <a16:creationId xmlns:a16="http://schemas.microsoft.com/office/drawing/2014/main" id="{8FC7C36D-EF33-20F6-A7D2-7BE245996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374" y="3830072"/>
            <a:ext cx="6340688" cy="3308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8240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C20F2-B813-2F15-1BC1-D6270E0F4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6C788A-0382-6CDA-6C91-34DABC392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244" y="1681861"/>
            <a:ext cx="5691674" cy="489230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An ideological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alternative to mainstream media </a:t>
            </a:r>
            <a:r>
              <a:rPr lang="en-US" sz="1800" dirty="0"/>
              <a:t>(Rauch 2010, Holt et al. 2019)</a:t>
            </a: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Content that is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politically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socially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culturally radical, anti-hegemonic</a:t>
            </a:r>
            <a:r>
              <a:rPr lang="en-US" sz="1800" dirty="0"/>
              <a:t>, or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alternative in its epistemological foundations</a:t>
            </a:r>
            <a:endParaRPr lang="cs-CZ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Susceptibility to conspiracy myths</a:t>
            </a:r>
            <a:endParaRPr lang="cs-CZ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Disinformation, populist narratives, narratives based on conspiracy theories</a:t>
            </a:r>
            <a:endParaRPr lang="cs-CZ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D6FD61-6A3B-66A2-E527-A4317A4C2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Czech disinformation scene</a:t>
            </a:r>
            <a:endParaRPr lang="cs-CZ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F1280F5-9AA7-B682-522A-559EEAB44FDA}"/>
              </a:ext>
            </a:extLst>
          </p:cNvPr>
          <p:cNvSpPr txBox="1">
            <a:spLocks/>
          </p:cNvSpPr>
          <p:nvPr/>
        </p:nvSpPr>
        <p:spPr>
          <a:xfrm>
            <a:off x="7520473" y="1899575"/>
            <a:ext cx="4267200" cy="453854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2015</a:t>
            </a:r>
            <a:r>
              <a:rPr lang="cs-CZ" sz="1600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D</a:t>
            </a:r>
            <a:r>
              <a:rPr lang="en-US" sz="1600" dirty="0" err="1"/>
              <a:t>isseminating</a:t>
            </a:r>
            <a:r>
              <a:rPr lang="en-US" sz="1600" dirty="0"/>
              <a:t> anti-immigration, Islamophobic, and anti-EU content</a:t>
            </a:r>
            <a:endParaRPr lang="cs-CZ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“Deep State Theory” alleging the existence of a covert government within a government, the “Theory of New World Order”</a:t>
            </a:r>
            <a:endParaRPr lang="cs-CZ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D</a:t>
            </a:r>
            <a:r>
              <a:rPr lang="en-US" sz="1600" dirty="0" err="1"/>
              <a:t>isinformation</a:t>
            </a:r>
            <a:r>
              <a:rPr lang="cs-CZ" sz="1600" dirty="0"/>
              <a:t>s</a:t>
            </a:r>
            <a:r>
              <a:rPr lang="en-US" sz="1600" dirty="0"/>
              <a:t> tailored to the Czech Republic (</a:t>
            </a:r>
            <a:r>
              <a:rPr lang="en-US" sz="1600" dirty="0" err="1"/>
              <a:t>Štětka</a:t>
            </a:r>
            <a:r>
              <a:rPr lang="en-US" sz="1600" dirty="0"/>
              <a:t> et al. 2021, </a:t>
            </a:r>
            <a:r>
              <a:rPr lang="en-US" sz="1600" dirty="0" err="1"/>
              <a:t>Cvrček</a:t>
            </a:r>
            <a:r>
              <a:rPr lang="en-US" sz="1600" dirty="0"/>
              <a:t>, Fidler)</a:t>
            </a:r>
            <a:endParaRPr lang="cs-C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1600" dirty="0"/>
              <a:t>2022: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 err="1"/>
              <a:t>Fermenting</a:t>
            </a:r>
            <a:r>
              <a:rPr lang="cs-CZ" sz="1600" dirty="0"/>
              <a:t> </a:t>
            </a:r>
            <a:r>
              <a:rPr lang="en-US" sz="1600" dirty="0"/>
              <a:t>distrust towards the Czech government (composed of democratic center-right parties since 2021) </a:t>
            </a:r>
            <a:endParaRPr lang="cs-CZ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E</a:t>
            </a:r>
            <a:r>
              <a:rPr lang="en-US" sz="1600" dirty="0"/>
              <a:t>specially in relation to its support of Ukraine (</a:t>
            </a:r>
            <a:r>
              <a:rPr lang="en-US" sz="1600" dirty="0" err="1"/>
              <a:t>Nemečkayová</a:t>
            </a:r>
            <a:r>
              <a:rPr lang="en-US" sz="1600" dirty="0"/>
              <a:t>, Havlíček 2024)</a:t>
            </a:r>
            <a:br>
              <a:rPr lang="en-US" sz="1800" dirty="0"/>
            </a:br>
            <a:endParaRPr lang="cs-CZ" sz="2000" dirty="0"/>
          </a:p>
        </p:txBody>
      </p:sp>
      <p:sp>
        <p:nvSpPr>
          <p:cNvPr id="9" name="Obdélník: s jedním odříznutým a jedním zakulaceným horním rohem 8">
            <a:extLst>
              <a:ext uri="{FF2B5EF4-FFF2-40B4-BE49-F238E27FC236}">
                <a16:creationId xmlns:a16="http://schemas.microsoft.com/office/drawing/2014/main" id="{7C32436E-7F9B-78B2-6303-EB567ED525A2}"/>
              </a:ext>
            </a:extLst>
          </p:cNvPr>
          <p:cNvSpPr/>
          <p:nvPr/>
        </p:nvSpPr>
        <p:spPr bwMode="auto">
          <a:xfrm>
            <a:off x="7333861" y="1427584"/>
            <a:ext cx="4572000" cy="4892301"/>
          </a:xfrm>
          <a:prstGeom prst="snip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0675CD0A-05FC-45D2-97EB-4955569FD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236" y="2982965"/>
            <a:ext cx="1188823" cy="138696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3A944224-F669-063E-7CEE-841FFEBB0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793" y="3049105"/>
            <a:ext cx="1158340" cy="1333616"/>
          </a:xfrm>
          <a:prstGeom prst="rect">
            <a:avLst/>
          </a:prstGeom>
        </p:spPr>
      </p:pic>
      <p:sp>
        <p:nvSpPr>
          <p:cNvPr id="27" name="Řečová bublina: oválný bublinový popisek 26">
            <a:extLst>
              <a:ext uri="{FF2B5EF4-FFF2-40B4-BE49-F238E27FC236}">
                <a16:creationId xmlns:a16="http://schemas.microsoft.com/office/drawing/2014/main" id="{BE7049E8-B3A9-DD9C-557D-A835F7813392}"/>
              </a:ext>
            </a:extLst>
          </p:cNvPr>
          <p:cNvSpPr/>
          <p:nvPr/>
        </p:nvSpPr>
        <p:spPr>
          <a:xfrm>
            <a:off x="1748078" y="2219409"/>
            <a:ext cx="1637295" cy="919488"/>
          </a:xfrm>
          <a:prstGeom prst="wedgeEllipseCallout">
            <a:avLst/>
          </a:prstGeom>
          <a:solidFill>
            <a:srgbClr val="5B9BD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9B27C75-FE6D-F11F-7E30-49CA4D2F2105}"/>
              </a:ext>
            </a:extLst>
          </p:cNvPr>
          <p:cNvSpPr txBox="1"/>
          <p:nvPr/>
        </p:nvSpPr>
        <p:spPr>
          <a:xfrm>
            <a:off x="1912047" y="2462011"/>
            <a:ext cx="173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dirty="0" err="1">
                <a:solidFill>
                  <a:prstClr val="black"/>
                </a:solidFill>
                <a:latin typeface="Calibri" panose="020F0502020204030204"/>
              </a:rPr>
              <a:t>Official</a:t>
            </a: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 story</a:t>
            </a:r>
          </a:p>
        </p:txBody>
      </p:sp>
      <p:sp>
        <p:nvSpPr>
          <p:cNvPr id="29" name="Řečová bublina: oválný bublinový popisek 28">
            <a:extLst>
              <a:ext uri="{FF2B5EF4-FFF2-40B4-BE49-F238E27FC236}">
                <a16:creationId xmlns:a16="http://schemas.microsoft.com/office/drawing/2014/main" id="{704B8B62-9CF0-453A-C890-609732C03B1C}"/>
              </a:ext>
            </a:extLst>
          </p:cNvPr>
          <p:cNvSpPr/>
          <p:nvPr/>
        </p:nvSpPr>
        <p:spPr>
          <a:xfrm>
            <a:off x="3775922" y="2219409"/>
            <a:ext cx="1637295" cy="922679"/>
          </a:xfrm>
          <a:prstGeom prst="wedgeEllipseCallout">
            <a:avLst>
              <a:gd name="adj1" fmla="val 21874"/>
              <a:gd name="adj2" fmla="val 67164"/>
            </a:avLst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35FC7D3-B307-E70F-1AB2-FE22A8C9BAE8}"/>
              </a:ext>
            </a:extLst>
          </p:cNvPr>
          <p:cNvSpPr txBox="1"/>
          <p:nvPr/>
        </p:nvSpPr>
        <p:spPr>
          <a:xfrm>
            <a:off x="3782277" y="2462011"/>
            <a:ext cx="221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dirty="0" err="1">
                <a:solidFill>
                  <a:prstClr val="black"/>
                </a:solidFill>
                <a:latin typeface="Calibri" panose="020F0502020204030204"/>
              </a:rPr>
              <a:t>Alternative</a:t>
            </a: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 story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CCC9E251-3424-426F-9AA7-881CB2115839}"/>
              </a:ext>
            </a:extLst>
          </p:cNvPr>
          <p:cNvSpPr txBox="1"/>
          <p:nvPr/>
        </p:nvSpPr>
        <p:spPr>
          <a:xfrm>
            <a:off x="1912048" y="4255335"/>
            <a:ext cx="72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MM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83363563-E6E5-499A-3075-C217B6E3BA15}"/>
              </a:ext>
            </a:extLst>
          </p:cNvPr>
          <p:cNvSpPr txBox="1"/>
          <p:nvPr/>
        </p:nvSpPr>
        <p:spPr>
          <a:xfrm>
            <a:off x="4664003" y="4255335"/>
            <a:ext cx="72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1322871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24C89F2-BB0A-3A1A-E74E-C039F1848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199" y="1695111"/>
            <a:ext cx="5154171" cy="4627108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Pragma-dialectical</a:t>
            </a:r>
            <a:r>
              <a:rPr lang="cs-CZ" dirty="0"/>
              <a:t> </a:t>
            </a:r>
            <a:r>
              <a:rPr lang="cs-CZ" dirty="0" err="1"/>
              <a:t>view</a:t>
            </a:r>
            <a:r>
              <a:rPr lang="cs-CZ" dirty="0"/>
              <a:t> (van </a:t>
            </a:r>
            <a:r>
              <a:rPr lang="cs-CZ" dirty="0" err="1"/>
              <a:t>Eemeren</a:t>
            </a:r>
            <a:r>
              <a:rPr lang="cs-CZ" dirty="0"/>
              <a:t>, </a:t>
            </a:r>
            <a:r>
              <a:rPr lang="cs-CZ" dirty="0" err="1"/>
              <a:t>Grootendorst</a:t>
            </a:r>
            <a:r>
              <a:rPr lang="cs-CZ" dirty="0"/>
              <a:t> 1992)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Goal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discussion</a:t>
            </a:r>
            <a:r>
              <a:rPr lang="cs-CZ" dirty="0"/>
              <a:t>: to </a:t>
            </a:r>
            <a:r>
              <a:rPr lang="cs-CZ" dirty="0" err="1"/>
              <a:t>resolve</a:t>
            </a:r>
            <a:r>
              <a:rPr lang="cs-CZ" dirty="0"/>
              <a:t> </a:t>
            </a:r>
            <a:r>
              <a:rPr lang="cs-CZ" dirty="0" err="1"/>
              <a:t>difference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opinion</a:t>
            </a:r>
            <a:r>
              <a:rPr lang="cs-CZ" dirty="0"/>
              <a:t> (+ </a:t>
            </a:r>
            <a:r>
              <a:rPr lang="cs-CZ" dirty="0" err="1"/>
              <a:t>win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discussion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4 </a:t>
            </a:r>
            <a:r>
              <a:rPr lang="cs-CZ" dirty="0" err="1"/>
              <a:t>stages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critical</a:t>
            </a:r>
            <a:r>
              <a:rPr lang="cs-CZ" dirty="0"/>
              <a:t> </a:t>
            </a:r>
            <a:r>
              <a:rPr lang="cs-CZ" dirty="0" err="1"/>
              <a:t>dialogue</a:t>
            </a:r>
            <a:endParaRPr lang="cs-CZ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(1) </a:t>
            </a:r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confrontation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stage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(2) </a:t>
            </a:r>
            <a:r>
              <a:rPr lang="cs-CZ" dirty="0" err="1"/>
              <a:t>opening</a:t>
            </a:r>
            <a:r>
              <a:rPr lang="cs-CZ" dirty="0"/>
              <a:t> </a:t>
            </a:r>
            <a:r>
              <a:rPr lang="cs-CZ" dirty="0" err="1"/>
              <a:t>stage</a:t>
            </a:r>
            <a:endParaRPr lang="cs-CZ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(3) </a:t>
            </a:r>
            <a:r>
              <a:rPr lang="cs-CZ" dirty="0" err="1"/>
              <a:t>argumentative</a:t>
            </a:r>
            <a:r>
              <a:rPr lang="cs-CZ" dirty="0"/>
              <a:t> </a:t>
            </a:r>
            <a:r>
              <a:rPr lang="cs-CZ" dirty="0" err="1"/>
              <a:t>stage</a:t>
            </a:r>
            <a:endParaRPr lang="cs-CZ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(4) </a:t>
            </a:r>
            <a:r>
              <a:rPr lang="cs-CZ" dirty="0" err="1"/>
              <a:t>concluding</a:t>
            </a:r>
            <a:r>
              <a:rPr lang="cs-CZ" dirty="0"/>
              <a:t> </a:t>
            </a:r>
            <a:r>
              <a:rPr lang="cs-CZ" dirty="0" err="1"/>
              <a:t>stage</a:t>
            </a:r>
            <a:endParaRPr lang="cs-CZ" dirty="0"/>
          </a:p>
          <a:p>
            <a:pPr lvl="2"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10 </a:t>
            </a:r>
            <a:r>
              <a:rPr lang="cs-CZ" dirty="0" err="1"/>
              <a:t>rules</a:t>
            </a:r>
            <a:r>
              <a:rPr lang="cs-CZ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(1) </a:t>
            </a:r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Freedom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rule</a:t>
            </a:r>
            <a:r>
              <a:rPr lang="cs-CZ" dirty="0"/>
              <a:t>: </a:t>
            </a:r>
            <a:r>
              <a:rPr lang="en-US" dirty="0"/>
              <a:t>Discussants may not prevent each other from advancing standpoints or from calling standpoints into question</a:t>
            </a:r>
            <a:r>
              <a:rPr lang="cs-CZ" dirty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(2)….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(3)…</a:t>
            </a:r>
          </a:p>
          <a:p>
            <a:pPr lvl="2"/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D619BBF-D9EA-D0F4-3701-F1EC3F32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Ad hominem (AH) attacks </a:t>
            </a:r>
            <a:endParaRPr lang="cs-CZ" dirty="0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4B0F03CB-36C5-28EE-D4D6-D3189CF94EAE}"/>
              </a:ext>
            </a:extLst>
          </p:cNvPr>
          <p:cNvSpPr/>
          <p:nvPr/>
        </p:nvSpPr>
        <p:spPr bwMode="auto">
          <a:xfrm>
            <a:off x="6885992" y="1611133"/>
            <a:ext cx="5047861" cy="118338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BF2457F-5974-9AE5-699C-6372C0315871}"/>
              </a:ext>
            </a:extLst>
          </p:cNvPr>
          <p:cNvSpPr txBox="1">
            <a:spLocks/>
          </p:cNvSpPr>
          <p:nvPr/>
        </p:nvSpPr>
        <p:spPr>
          <a:xfrm>
            <a:off x="6615404" y="1611133"/>
            <a:ext cx="4945788" cy="4892301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14" lvl="1" indent="0">
              <a:buNone/>
            </a:pPr>
            <a:r>
              <a:rPr lang="cs-CZ" sz="2300" dirty="0" err="1"/>
              <a:t>Abusive</a:t>
            </a:r>
            <a:r>
              <a:rPr lang="cs-CZ" sz="2300" dirty="0"/>
              <a:t> AH: </a:t>
            </a:r>
          </a:p>
          <a:p>
            <a:pPr marL="914428" lvl="2" indent="0">
              <a:buNone/>
            </a:pPr>
            <a:r>
              <a:rPr lang="cs-CZ" sz="2300" dirty="0"/>
              <a:t>= A</a:t>
            </a:r>
            <a:r>
              <a:rPr lang="en-US" sz="2300" dirty="0" err="1"/>
              <a:t>ttack</a:t>
            </a:r>
            <a:r>
              <a:rPr lang="en-US" sz="2300" dirty="0"/>
              <a:t> aimed at the person’s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character</a:t>
            </a:r>
            <a:r>
              <a:rPr lang="en-US" sz="2300" dirty="0"/>
              <a:t> rather than their ideas</a:t>
            </a:r>
            <a:endParaRPr lang="cs-CZ" sz="2300" dirty="0"/>
          </a:p>
          <a:p>
            <a:pPr marL="457214" lvl="1" indent="0">
              <a:buNone/>
            </a:pPr>
            <a:endParaRPr lang="cs-CZ" sz="1900" dirty="0"/>
          </a:p>
          <a:p>
            <a:pPr marL="457214" lvl="1" indent="0">
              <a:buNone/>
            </a:pPr>
            <a:r>
              <a:rPr lang="en-US" sz="2100" dirty="0"/>
              <a:t> “</a:t>
            </a:r>
            <a:r>
              <a:rPr lang="en-US" sz="2100" i="1" dirty="0"/>
              <a:t>by portraying the opponent as </a:t>
            </a:r>
            <a:r>
              <a:rPr lang="en-US" sz="2100" i="1" dirty="0">
                <a:solidFill>
                  <a:schemeClr val="accent1">
                    <a:lumMod val="75000"/>
                  </a:schemeClr>
                </a:solidFill>
              </a:rPr>
              <a:t>stupid, dishonest, unreliable or by stating otherwise negative aspects</a:t>
            </a:r>
            <a:r>
              <a:rPr lang="en-US" sz="2100" i="1" dirty="0"/>
              <a:t>, an attempt is made to </a:t>
            </a:r>
            <a:r>
              <a:rPr lang="en-US" sz="2100" i="1" dirty="0">
                <a:solidFill>
                  <a:schemeClr val="accent2">
                    <a:lumMod val="75000"/>
                  </a:schemeClr>
                </a:solidFill>
              </a:rPr>
              <a:t>undermine their credibility</a:t>
            </a:r>
            <a:r>
              <a:rPr lang="en-US" sz="2100" dirty="0"/>
              <a:t>” (van </a:t>
            </a:r>
            <a:r>
              <a:rPr lang="en-US" sz="2100" dirty="0" err="1"/>
              <a:t>Eemeren</a:t>
            </a:r>
            <a:r>
              <a:rPr lang="en-US" sz="2100" dirty="0"/>
              <a:t> and Grootendorst 2015: 616).</a:t>
            </a:r>
            <a:endParaRPr lang="cs-CZ" sz="2100" dirty="0"/>
          </a:p>
          <a:p>
            <a:pPr>
              <a:buFont typeface="Arial" panose="020B0604020202020204" pitchFamily="34" charset="0"/>
              <a:buChar char="•"/>
            </a:pPr>
            <a:endParaRPr lang="cs-CZ" sz="2300" dirty="0"/>
          </a:p>
          <a:p>
            <a:pPr marL="914428" lvl="2" indent="0">
              <a:buNone/>
            </a:pPr>
            <a:r>
              <a:rPr lang="cs-CZ" sz="2100" dirty="0"/>
              <a:t>A</a:t>
            </a:r>
            <a:r>
              <a:rPr lang="en-US" sz="2100" dirty="0"/>
              <a:t>H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silences the opponent</a:t>
            </a:r>
            <a:r>
              <a:rPr lang="en-US" sz="2100" dirty="0"/>
              <a:t>, thus preventing them from presenting a standpoint, argument, or raising criticism, and thereby disqualifies them as a serious partner in the discussion (van </a:t>
            </a:r>
            <a:r>
              <a:rPr lang="en-US" sz="2100" dirty="0" err="1"/>
              <a:t>Eemeren</a:t>
            </a:r>
            <a:r>
              <a:rPr lang="en-US" sz="2100" dirty="0"/>
              <a:t>, Grootendorst 1992)</a:t>
            </a:r>
            <a:endParaRPr lang="cs-CZ" sz="2100" dirty="0"/>
          </a:p>
          <a:p>
            <a:pPr marL="0" indent="0">
              <a:buNone/>
            </a:pPr>
            <a:br>
              <a:rPr lang="en-US" sz="2300" dirty="0"/>
            </a:br>
            <a:endParaRPr lang="cs-CZ" sz="2300" dirty="0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8196268D-D25D-B542-9508-DEE280CFC219}"/>
              </a:ext>
            </a:extLst>
          </p:cNvPr>
          <p:cNvSpPr/>
          <p:nvPr/>
        </p:nvSpPr>
        <p:spPr bwMode="auto">
          <a:xfrm>
            <a:off x="6876660" y="2794518"/>
            <a:ext cx="5047861" cy="1492898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1EF67BD0-8DA9-CE35-048C-9FEFAD71DE2E}"/>
              </a:ext>
            </a:extLst>
          </p:cNvPr>
          <p:cNvCxnSpPr>
            <a:cxnSpLocks/>
          </p:cNvCxnSpPr>
          <p:nvPr/>
        </p:nvCxnSpPr>
        <p:spPr>
          <a:xfrm flipH="1">
            <a:off x="5094514" y="2794518"/>
            <a:ext cx="1791478" cy="387221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F2DEA6DA-BF84-3DED-6813-02A14B31592D}"/>
              </a:ext>
            </a:extLst>
          </p:cNvPr>
          <p:cNvCxnSpPr>
            <a:cxnSpLocks/>
          </p:cNvCxnSpPr>
          <p:nvPr/>
        </p:nvCxnSpPr>
        <p:spPr>
          <a:xfrm flipH="1">
            <a:off x="5495731" y="2755591"/>
            <a:ext cx="1399593" cy="2059005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9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A1347DD-A352-4E0F-10E6-343D538C2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198" y="1695111"/>
            <a:ext cx="4668981" cy="4269922"/>
          </a:xfrm>
        </p:spPr>
        <p:txBody>
          <a:bodyPr>
            <a:normAutofit fontScale="85000" lnSpcReduction="20000"/>
          </a:bodyPr>
          <a:lstStyle/>
          <a:p>
            <a:pPr lvl="1"/>
            <a:endParaRPr lang="cs-CZ" sz="23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cs-CZ" sz="2300" dirty="0">
                <a:solidFill>
                  <a:schemeClr val="accent1">
                    <a:lumMod val="75000"/>
                  </a:schemeClr>
                </a:solidFill>
              </a:rPr>
              <a:t>Ad </a:t>
            </a:r>
            <a:r>
              <a:rPr lang="en-AU" sz="2300" noProof="0" dirty="0">
                <a:solidFill>
                  <a:schemeClr val="accent1">
                    <a:lumMod val="75000"/>
                  </a:schemeClr>
                </a:solidFill>
              </a:rPr>
              <a:t>feminam</a:t>
            </a:r>
            <a:r>
              <a:rPr lang="cs-CZ" sz="23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300" noProof="0" dirty="0">
                <a:solidFill>
                  <a:schemeClr val="tx1"/>
                </a:solidFill>
              </a:rPr>
              <a:t>(</a:t>
            </a:r>
            <a:r>
              <a:rPr lang="cs-CZ" sz="2300" noProof="0" dirty="0" err="1">
                <a:solidFill>
                  <a:schemeClr val="tx1"/>
                </a:solidFill>
              </a:rPr>
              <a:t>Herbeck</a:t>
            </a:r>
            <a:r>
              <a:rPr lang="cs-CZ" sz="2300" noProof="0" dirty="0">
                <a:solidFill>
                  <a:schemeClr val="tx1"/>
                </a:solidFill>
              </a:rPr>
              <a:t> and </a:t>
            </a:r>
            <a:r>
              <a:rPr lang="cs-CZ" sz="2300" noProof="0" dirty="0" err="1">
                <a:solidFill>
                  <a:schemeClr val="tx1"/>
                </a:solidFill>
              </a:rPr>
              <a:t>Mehltretter</a:t>
            </a:r>
            <a:r>
              <a:rPr lang="cs-CZ" sz="2300" noProof="0" dirty="0">
                <a:solidFill>
                  <a:schemeClr val="tx1"/>
                </a:solidFill>
              </a:rPr>
              <a:t> </a:t>
            </a:r>
            <a:r>
              <a:rPr lang="cs-CZ" sz="2300" noProof="0" dirty="0" err="1">
                <a:solidFill>
                  <a:schemeClr val="tx1"/>
                </a:solidFill>
              </a:rPr>
              <a:t>Drury</a:t>
            </a:r>
            <a:r>
              <a:rPr lang="cs-CZ" sz="2300" noProof="0" dirty="0">
                <a:solidFill>
                  <a:schemeClr val="tx1"/>
                </a:solidFill>
              </a:rPr>
              <a:t> 2024)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300" dirty="0"/>
              <a:t>“an attack against a specific woman grounded </a:t>
            </a:r>
            <a:r>
              <a:rPr lang="en-US" sz="2300" dirty="0">
                <a:solidFill>
                  <a:schemeClr val="tx1"/>
                </a:solidFill>
              </a:rPr>
              <a:t>in </a:t>
            </a:r>
            <a:r>
              <a:rPr lang="en-US" sz="2300" dirty="0">
                <a:solidFill>
                  <a:schemeClr val="accent1">
                    <a:lumMod val="75000"/>
                  </a:schemeClr>
                </a:solidFill>
              </a:rPr>
              <a:t>her character </a:t>
            </a:r>
            <a:r>
              <a:rPr lang="en-US" sz="2300" dirty="0"/>
              <a:t>rather than the argument or position she espouses”</a:t>
            </a:r>
            <a:endParaRPr lang="cs-CZ" sz="2300" dirty="0"/>
          </a:p>
          <a:p>
            <a:pPr lvl="2"/>
            <a:endParaRPr lang="cs-CZ" sz="2300" dirty="0"/>
          </a:p>
          <a:p>
            <a:pPr lvl="1"/>
            <a:r>
              <a:rPr lang="cs-CZ" sz="2300" dirty="0">
                <a:solidFill>
                  <a:schemeClr val="accent2">
                    <a:lumMod val="75000"/>
                  </a:schemeClr>
                </a:solidFill>
              </a:rPr>
              <a:t>Ad masculum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sz="2300" noProof="0" dirty="0"/>
              <a:t>An atta</a:t>
            </a:r>
            <a:r>
              <a:rPr lang="cs-CZ" sz="2300" noProof="0" dirty="0"/>
              <a:t>c</a:t>
            </a:r>
            <a:r>
              <a:rPr lang="en-AU" sz="2300" noProof="0" dirty="0"/>
              <a:t>k against a specific man </a:t>
            </a:r>
            <a:r>
              <a:rPr lang="en-AU" sz="2300" noProof="0" dirty="0">
                <a:solidFill>
                  <a:schemeClr val="accent2">
                    <a:lumMod val="75000"/>
                  </a:schemeClr>
                </a:solidFill>
              </a:rPr>
              <a:t>using </a:t>
            </a:r>
            <a:r>
              <a:rPr lang="en-AU" sz="2300" dirty="0">
                <a:solidFill>
                  <a:schemeClr val="accent2">
                    <a:lumMod val="75000"/>
                  </a:schemeClr>
                </a:solidFill>
              </a:rPr>
              <a:t>his resemblance to </a:t>
            </a:r>
            <a:r>
              <a:rPr lang="en-AU" sz="2300" dirty="0" err="1">
                <a:solidFill>
                  <a:schemeClr val="accent2">
                    <a:lumMod val="75000"/>
                  </a:schemeClr>
                </a:solidFill>
              </a:rPr>
              <a:t>wom</a:t>
            </a:r>
            <a:r>
              <a:rPr lang="cs-CZ" sz="2300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AU" sz="2300" dirty="0">
                <a:solidFill>
                  <a:schemeClr val="accent2">
                    <a:lumMod val="75000"/>
                  </a:schemeClr>
                </a:solidFill>
              </a:rPr>
              <a:t>n</a:t>
            </a:r>
            <a:endParaRPr lang="en-AU" sz="2300" noProof="0" dirty="0">
              <a:solidFill>
                <a:schemeClr val="accent2">
                  <a:lumMod val="75000"/>
                </a:schemeClr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AU" sz="2300" noProof="0" dirty="0"/>
              <a:t>Strategies of </a:t>
            </a:r>
            <a:r>
              <a:rPr lang="en-AU" sz="2300" noProof="0" dirty="0">
                <a:solidFill>
                  <a:schemeClr val="accent1">
                    <a:lumMod val="75000"/>
                  </a:schemeClr>
                </a:solidFill>
              </a:rPr>
              <a:t>feminization</a:t>
            </a:r>
            <a:r>
              <a:rPr lang="cs-CZ" sz="2300" dirty="0"/>
              <a:t>, </a:t>
            </a:r>
            <a:r>
              <a:rPr lang="en-AU" sz="2300" noProof="0" dirty="0">
                <a:solidFill>
                  <a:schemeClr val="accent1">
                    <a:lumMod val="75000"/>
                  </a:schemeClr>
                </a:solidFill>
              </a:rPr>
              <a:t>emasculation</a:t>
            </a:r>
            <a:endParaRPr lang="cs-CZ" sz="23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67775BC-8051-090A-03A6-52E603E5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Gendered dimension of AH</a:t>
            </a:r>
            <a:endParaRPr lang="cs-CZ" dirty="0"/>
          </a:p>
        </p:txBody>
      </p:sp>
      <p:sp>
        <p:nvSpPr>
          <p:cNvPr id="5" name="Zástupný obsah 1">
            <a:extLst>
              <a:ext uri="{FF2B5EF4-FFF2-40B4-BE49-F238E27FC236}">
                <a16:creationId xmlns:a16="http://schemas.microsoft.com/office/drawing/2014/main" id="{6A48E32E-E7DA-6849-1B97-ED2C82E73DBC}"/>
              </a:ext>
            </a:extLst>
          </p:cNvPr>
          <p:cNvSpPr txBox="1">
            <a:spLocks/>
          </p:cNvSpPr>
          <p:nvPr/>
        </p:nvSpPr>
        <p:spPr>
          <a:xfrm>
            <a:off x="7156579" y="1695111"/>
            <a:ext cx="4416489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14" lvl="1" indent="0">
              <a:buNone/>
            </a:pPr>
            <a:endParaRPr lang="cs-CZ" dirty="0"/>
          </a:p>
        </p:txBody>
      </p:sp>
      <p:sp>
        <p:nvSpPr>
          <p:cNvPr id="9" name="Zástupný obsah 1">
            <a:extLst>
              <a:ext uri="{FF2B5EF4-FFF2-40B4-BE49-F238E27FC236}">
                <a16:creationId xmlns:a16="http://schemas.microsoft.com/office/drawing/2014/main" id="{B3882141-EE8A-F90D-E8B9-20BD1BA74048}"/>
              </a:ext>
            </a:extLst>
          </p:cNvPr>
          <p:cNvSpPr txBox="1">
            <a:spLocks/>
          </p:cNvSpPr>
          <p:nvPr/>
        </p:nvSpPr>
        <p:spPr>
          <a:xfrm>
            <a:off x="6334920" y="2052295"/>
            <a:ext cx="5238148" cy="451645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Appearance</a:t>
            </a:r>
            <a:r>
              <a:rPr lang="cs-CZ" dirty="0"/>
              <a:t>: </a:t>
            </a:r>
            <a:r>
              <a:rPr lang="cs-CZ" dirty="0" err="1"/>
              <a:t>ugly</a:t>
            </a:r>
            <a:endParaRPr lang="cs-CZ" dirty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Competence</a:t>
            </a:r>
            <a:r>
              <a:rPr lang="cs-CZ" dirty="0"/>
              <a:t>: not </a:t>
            </a:r>
            <a:r>
              <a:rPr lang="cs-CZ" dirty="0" err="1"/>
              <a:t>qualified</a:t>
            </a:r>
            <a:r>
              <a:rPr lang="cs-CZ" dirty="0"/>
              <a:t>/</a:t>
            </a:r>
            <a:r>
              <a:rPr lang="cs-CZ" dirty="0" err="1"/>
              <a:t>competent</a:t>
            </a:r>
            <a:r>
              <a:rPr lang="cs-CZ" dirty="0"/>
              <a:t>, l</a:t>
            </a:r>
            <a:r>
              <a:rPr lang="en-US" dirty="0" err="1"/>
              <a:t>acking</a:t>
            </a:r>
            <a:r>
              <a:rPr lang="en-US" dirty="0"/>
              <a:t> the requisite knowledge</a:t>
            </a:r>
            <a:r>
              <a:rPr lang="cs-CZ" dirty="0"/>
              <a:t>/</a:t>
            </a:r>
            <a:r>
              <a:rPr lang="en-US" dirty="0"/>
              <a:t>intelligence</a:t>
            </a:r>
            <a:r>
              <a:rPr lang="cs-CZ" dirty="0"/>
              <a:t> (</a:t>
            </a:r>
            <a:r>
              <a:rPr lang="en-US" dirty="0"/>
              <a:t>“</a:t>
            </a:r>
            <a:r>
              <a:rPr lang="cs-CZ" dirty="0" err="1"/>
              <a:t>dumb</a:t>
            </a:r>
            <a:r>
              <a:rPr lang="cs-CZ" dirty="0"/>
              <a:t> </a:t>
            </a:r>
            <a:r>
              <a:rPr lang="cs-CZ" dirty="0" err="1"/>
              <a:t>blonde</a:t>
            </a:r>
            <a:r>
              <a:rPr lang="en-US" dirty="0"/>
              <a:t>”</a:t>
            </a:r>
            <a:r>
              <a:rPr lang="cs-CZ" dirty="0"/>
              <a:t>)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haracter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integrity</a:t>
            </a:r>
            <a:r>
              <a:rPr lang="cs-CZ" dirty="0"/>
              <a:t>: </a:t>
            </a:r>
            <a:r>
              <a:rPr lang="en-US" dirty="0"/>
              <a:t>too emotional for the task,</a:t>
            </a:r>
            <a:r>
              <a:rPr lang="cs-CZ" dirty="0"/>
              <a:t> </a:t>
            </a:r>
            <a:r>
              <a:rPr lang="en-US" dirty="0"/>
              <a:t>untrustworthy, prone to aggression,</a:t>
            </a:r>
            <a:r>
              <a:rPr lang="cs-CZ" dirty="0"/>
              <a:t> </a:t>
            </a:r>
            <a:r>
              <a:rPr lang="cs-CZ" dirty="0" err="1"/>
              <a:t>lacking</a:t>
            </a:r>
            <a:r>
              <a:rPr lang="cs-CZ" dirty="0"/>
              <a:t> sanity, </a:t>
            </a:r>
            <a:r>
              <a:rPr lang="cs-CZ" dirty="0" err="1"/>
              <a:t>unhonest</a:t>
            </a:r>
            <a:endParaRPr lang="cs-CZ" dirty="0"/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exuality</a:t>
            </a:r>
            <a:r>
              <a:rPr lang="cs-CZ" dirty="0"/>
              <a:t>: </a:t>
            </a:r>
            <a:r>
              <a:rPr lang="cs-CZ" dirty="0" err="1"/>
              <a:t>is</a:t>
            </a:r>
            <a:r>
              <a:rPr lang="cs-CZ" dirty="0"/>
              <a:t>/</a:t>
            </a:r>
            <a:r>
              <a:rPr lang="cs-CZ" dirty="0" err="1"/>
              <a:t>is</a:t>
            </a:r>
            <a:r>
              <a:rPr lang="cs-CZ" dirty="0"/>
              <a:t> not sexy, </a:t>
            </a:r>
            <a:r>
              <a:rPr lang="cs-CZ" dirty="0" err="1"/>
              <a:t>comitting</a:t>
            </a:r>
            <a:r>
              <a:rPr lang="cs-CZ" dirty="0"/>
              <a:t> </a:t>
            </a:r>
            <a:r>
              <a:rPr lang="cs-CZ" dirty="0" err="1"/>
              <a:t>unappropriate</a:t>
            </a:r>
            <a:r>
              <a:rPr lang="cs-CZ" dirty="0"/>
              <a:t> </a:t>
            </a:r>
            <a:r>
              <a:rPr lang="en-US" dirty="0"/>
              <a:t>sexualized behavior/illicit affairs, too or not moral enough</a:t>
            </a:r>
            <a:r>
              <a:rPr lang="cs-CZ" dirty="0"/>
              <a:t> (</a:t>
            </a:r>
            <a:r>
              <a:rPr lang="en-US" dirty="0"/>
              <a:t>“virgin”/“whore”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ppearance</a:t>
            </a:r>
            <a:r>
              <a:rPr lang="cs-CZ" dirty="0"/>
              <a:t>: </a:t>
            </a:r>
            <a:r>
              <a:rPr lang="en-US" dirty="0"/>
              <a:t>feminine physicality</a:t>
            </a:r>
            <a:endParaRPr lang="cs-CZ" dirty="0"/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trength</a:t>
            </a:r>
            <a:r>
              <a:rPr lang="cs-CZ" dirty="0"/>
              <a:t>: </a:t>
            </a:r>
            <a:r>
              <a:rPr lang="cs-CZ" dirty="0" err="1"/>
              <a:t>weak</a:t>
            </a:r>
            <a:endParaRPr lang="cs-CZ" dirty="0"/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eadership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role</a:t>
            </a:r>
            <a:r>
              <a:rPr lang="cs-CZ" dirty="0"/>
              <a:t>: </a:t>
            </a:r>
            <a:r>
              <a:rPr lang="en-US" dirty="0"/>
              <a:t>“beta,” subservient to women, inferior or weakened by women</a:t>
            </a:r>
            <a:endParaRPr lang="cs-CZ" dirty="0"/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exuality</a:t>
            </a:r>
            <a:r>
              <a:rPr lang="cs-CZ" dirty="0"/>
              <a:t>: </a:t>
            </a:r>
            <a:r>
              <a:rPr lang="cs-CZ" dirty="0" err="1"/>
              <a:t>sexual</a:t>
            </a:r>
            <a:r>
              <a:rPr lang="cs-CZ" dirty="0"/>
              <a:t> </a:t>
            </a:r>
            <a:r>
              <a:rPr lang="cs-CZ" dirty="0" err="1"/>
              <a:t>submissive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deviant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heteronormativity</a:t>
            </a:r>
            <a:r>
              <a:rPr lang="cs-CZ" dirty="0"/>
              <a:t> (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homosexual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en-US" dirty="0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8C123B5E-FCA5-6719-245B-0CB14D2469BE}"/>
              </a:ext>
            </a:extLst>
          </p:cNvPr>
          <p:cNvSpPr/>
          <p:nvPr/>
        </p:nvSpPr>
        <p:spPr bwMode="auto">
          <a:xfrm>
            <a:off x="2313993" y="1978090"/>
            <a:ext cx="4020928" cy="190621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ACC3AA3E-E1FB-FE18-F0B9-65A1A2F5129E}"/>
              </a:ext>
            </a:extLst>
          </p:cNvPr>
          <p:cNvSpPr/>
          <p:nvPr/>
        </p:nvSpPr>
        <p:spPr bwMode="auto">
          <a:xfrm>
            <a:off x="2313994" y="3993502"/>
            <a:ext cx="4020928" cy="2080727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</p:spTree>
    <p:extLst>
      <p:ext uri="{BB962C8B-B14F-4D97-AF65-F5344CB8AC3E}">
        <p14:creationId xmlns:p14="http://schemas.microsoft.com/office/powerpoint/2010/main" val="2410897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C332B12-AFD9-256C-7EE2-5DB3E899C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8367" y="2094929"/>
            <a:ext cx="6046239" cy="4269922"/>
          </a:xfrm>
        </p:spPr>
        <p:txBody>
          <a:bodyPr>
            <a:normAutofit/>
          </a:bodyPr>
          <a:lstStyle/>
          <a:p>
            <a:r>
              <a:rPr lang="cs-CZ" sz="2000" dirty="0" err="1"/>
              <a:t>causing</a:t>
            </a:r>
            <a:r>
              <a:rPr lang="cs-CZ" sz="2000" dirty="0"/>
              <a:t> </a:t>
            </a:r>
            <a:r>
              <a:rPr lang="cs-CZ" sz="2000" dirty="0" err="1"/>
              <a:t>self-doubt</a:t>
            </a:r>
            <a:r>
              <a:rPr lang="cs-CZ" sz="2000" dirty="0"/>
              <a:t>, </a:t>
            </a:r>
            <a:r>
              <a:rPr lang="cs-CZ" sz="2000" dirty="0" err="1"/>
              <a:t>intimidation</a:t>
            </a:r>
            <a:r>
              <a:rPr lang="cs-CZ" sz="2000" dirty="0"/>
              <a:t>, </a:t>
            </a:r>
            <a:r>
              <a:rPr lang="cs-CZ" sz="2000" dirty="0" err="1"/>
              <a:t>fear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rage</a:t>
            </a:r>
            <a:r>
              <a:rPr lang="cs-CZ" sz="2000" dirty="0"/>
              <a:t> </a:t>
            </a:r>
          </a:p>
          <a:p>
            <a:pPr lvl="1"/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 err="1"/>
              <a:t>creating</a:t>
            </a:r>
            <a:r>
              <a:rPr lang="cs-CZ" sz="2000" dirty="0"/>
              <a:t> a negative </a:t>
            </a:r>
            <a:r>
              <a:rPr lang="cs-CZ" sz="2000" dirty="0" err="1"/>
              <a:t>ethos</a:t>
            </a:r>
            <a:endParaRPr lang="cs-CZ" sz="2000" dirty="0"/>
          </a:p>
          <a:p>
            <a:r>
              <a:rPr lang="cs-CZ" sz="2000" dirty="0" err="1"/>
              <a:t>policing</a:t>
            </a:r>
            <a:r>
              <a:rPr lang="cs-CZ" sz="2000" dirty="0"/>
              <a:t> </a:t>
            </a:r>
            <a:r>
              <a:rPr lang="cs-CZ" sz="2000" dirty="0" err="1"/>
              <a:t>one’s</a:t>
            </a:r>
            <a:r>
              <a:rPr lang="cs-CZ" sz="2000" dirty="0"/>
              <a:t> </a:t>
            </a:r>
            <a:r>
              <a:rPr lang="cs-CZ" sz="2000" dirty="0" err="1"/>
              <a:t>own</a:t>
            </a:r>
            <a:r>
              <a:rPr lang="cs-CZ" sz="2000" dirty="0"/>
              <a:t> </a:t>
            </a:r>
            <a:r>
              <a:rPr lang="cs-CZ" sz="2000" dirty="0" err="1"/>
              <a:t>allies</a:t>
            </a:r>
            <a:endParaRPr lang="cs-CZ" sz="2000" dirty="0"/>
          </a:p>
          <a:p>
            <a:r>
              <a:rPr lang="cs-CZ" sz="2000" dirty="0" err="1"/>
              <a:t>cooling</a:t>
            </a:r>
            <a:r>
              <a:rPr lang="cs-CZ" sz="2000" dirty="0"/>
              <a:t> </a:t>
            </a:r>
            <a:r>
              <a:rPr lang="cs-CZ" sz="2000" dirty="0" err="1"/>
              <a:t>effect</a:t>
            </a:r>
            <a:r>
              <a:rPr lang="cs-CZ" sz="2000" dirty="0"/>
              <a:t> on </a:t>
            </a:r>
            <a:r>
              <a:rPr lang="cs-CZ" sz="2000" dirty="0" err="1"/>
              <a:t>dialectical</a:t>
            </a:r>
            <a:r>
              <a:rPr lang="cs-CZ" sz="2000" dirty="0"/>
              <a:t> </a:t>
            </a:r>
            <a:r>
              <a:rPr lang="cs-CZ" sz="2000" dirty="0" err="1"/>
              <a:t>communities</a:t>
            </a:r>
            <a:r>
              <a:rPr lang="cs-CZ" sz="2000" dirty="0"/>
              <a:t> (</a:t>
            </a:r>
            <a:r>
              <a:rPr lang="cs-CZ" sz="2000" dirty="0" err="1"/>
              <a:t>Aikin</a:t>
            </a:r>
            <a:r>
              <a:rPr lang="cs-CZ" sz="2000" dirty="0"/>
              <a:t> 2025, </a:t>
            </a:r>
            <a:r>
              <a:rPr lang="cs-CZ" sz="2000" dirty="0" err="1"/>
              <a:t>Zuloaga</a:t>
            </a:r>
            <a:r>
              <a:rPr lang="cs-CZ" sz="2000" dirty="0"/>
              <a:t> 2024)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6E54EF4-E97E-11A9-22BC-E48F141D5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Second- and </a:t>
            </a:r>
            <a:r>
              <a:rPr lang="cs-CZ" dirty="0" err="1"/>
              <a:t>third</a:t>
            </a:r>
            <a:r>
              <a:rPr lang="cs-CZ" dirty="0"/>
              <a:t>-person AH</a:t>
            </a:r>
          </a:p>
        </p:txBody>
      </p:sp>
      <p:sp>
        <p:nvSpPr>
          <p:cNvPr id="4" name="Zástupný obsah 1">
            <a:extLst>
              <a:ext uri="{FF2B5EF4-FFF2-40B4-BE49-F238E27FC236}">
                <a16:creationId xmlns:a16="http://schemas.microsoft.com/office/drawing/2014/main" id="{82261BD8-7C26-84B5-BD50-5F117F8E6ACF}"/>
              </a:ext>
            </a:extLst>
          </p:cNvPr>
          <p:cNvSpPr txBox="1">
            <a:spLocks/>
          </p:cNvSpPr>
          <p:nvPr/>
        </p:nvSpPr>
        <p:spPr>
          <a:xfrm>
            <a:off x="886408" y="1847511"/>
            <a:ext cx="4105470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Second-person AH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Third</a:t>
            </a:r>
            <a:r>
              <a:rPr lang="cs-CZ" dirty="0"/>
              <a:t>-person AH 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0852DE2-2FFD-AF50-C2C7-35D2C8461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08" y="2926196"/>
            <a:ext cx="1188823" cy="1386960"/>
          </a:xfrm>
          <a:prstGeom prst="rect">
            <a:avLst/>
          </a:prstGeom>
        </p:spPr>
      </p:pic>
      <p:sp>
        <p:nvSpPr>
          <p:cNvPr id="23" name="Řečová bublina: oválný bublinový popisek 22">
            <a:extLst>
              <a:ext uri="{FF2B5EF4-FFF2-40B4-BE49-F238E27FC236}">
                <a16:creationId xmlns:a16="http://schemas.microsoft.com/office/drawing/2014/main" id="{1C35FD63-3E9F-1540-00B8-3606BB9F71EF}"/>
              </a:ext>
            </a:extLst>
          </p:cNvPr>
          <p:cNvSpPr/>
          <p:nvPr/>
        </p:nvSpPr>
        <p:spPr bwMode="auto">
          <a:xfrm>
            <a:off x="1473700" y="2302926"/>
            <a:ext cx="1803027" cy="727788"/>
          </a:xfrm>
          <a:prstGeom prst="wedgeEllipseCallout">
            <a:avLst>
              <a:gd name="adj1" fmla="val -36358"/>
              <a:gd name="adj2" fmla="val 9070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FA84AB7C-6440-40FD-BEEF-8D8113A5D7C4}"/>
              </a:ext>
            </a:extLst>
          </p:cNvPr>
          <p:cNvSpPr txBox="1"/>
          <p:nvPr/>
        </p:nvSpPr>
        <p:spPr>
          <a:xfrm>
            <a:off x="1586205" y="2528596"/>
            <a:ext cx="229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You</a:t>
            </a:r>
            <a:r>
              <a:rPr lang="cs-CZ" sz="1400" dirty="0"/>
              <a:t> are </a:t>
            </a:r>
            <a:r>
              <a:rPr lang="cs-CZ" sz="1400" dirty="0" err="1"/>
              <a:t>an</a:t>
            </a:r>
            <a:r>
              <a:rPr lang="cs-CZ" sz="1400" dirty="0"/>
              <a:t> </a:t>
            </a:r>
            <a:r>
              <a:rPr lang="cs-CZ" sz="1400" dirty="0" err="1"/>
              <a:t>asshole</a:t>
            </a:r>
            <a:r>
              <a:rPr lang="cs-CZ" sz="1400" dirty="0"/>
              <a:t>!</a:t>
            </a:r>
            <a:endParaRPr lang="cs-CZ" dirty="0"/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0DD5E493-4445-DA6D-102D-D33BCFF95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02" y="5206554"/>
            <a:ext cx="1188823" cy="1386960"/>
          </a:xfrm>
          <a:prstGeom prst="rect">
            <a:avLst/>
          </a:prstGeom>
        </p:spPr>
      </p:pic>
      <p:sp>
        <p:nvSpPr>
          <p:cNvPr id="26" name="Řečová bublina: oválný bublinový popisek 25">
            <a:extLst>
              <a:ext uri="{FF2B5EF4-FFF2-40B4-BE49-F238E27FC236}">
                <a16:creationId xmlns:a16="http://schemas.microsoft.com/office/drawing/2014/main" id="{7651A4AD-2550-93DE-650B-3ADBA1F40AA0}"/>
              </a:ext>
            </a:extLst>
          </p:cNvPr>
          <p:cNvSpPr/>
          <p:nvPr/>
        </p:nvSpPr>
        <p:spPr bwMode="auto">
          <a:xfrm>
            <a:off x="1430882" y="4664053"/>
            <a:ext cx="1803027" cy="727788"/>
          </a:xfrm>
          <a:prstGeom prst="wedgeEllipseCallout">
            <a:avLst>
              <a:gd name="adj1" fmla="val -36358"/>
              <a:gd name="adj2" fmla="val 9070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7AB6EDF-14A5-CAB9-10A9-0E8200F94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625" y="4730473"/>
            <a:ext cx="438261" cy="504577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4D7D55D6-58BA-8B21-D429-93CE294F6A98}"/>
              </a:ext>
            </a:extLst>
          </p:cNvPr>
          <p:cNvSpPr txBox="1"/>
          <p:nvPr/>
        </p:nvSpPr>
        <p:spPr>
          <a:xfrm>
            <a:off x="1923123" y="4857494"/>
            <a:ext cx="229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 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an</a:t>
            </a:r>
            <a:r>
              <a:rPr lang="cs-CZ" sz="1400" dirty="0"/>
              <a:t> </a:t>
            </a:r>
            <a:r>
              <a:rPr lang="cs-CZ" sz="1400" dirty="0" err="1"/>
              <a:t>asshole</a:t>
            </a:r>
            <a:r>
              <a:rPr lang="cs-CZ" sz="1400" dirty="0"/>
              <a:t>!</a:t>
            </a:r>
            <a:endParaRPr lang="cs-CZ" dirty="0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D73D3EB8-478E-104F-4F94-23AA69BA1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552" y="5680279"/>
            <a:ext cx="550234" cy="641940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4E62328E-958F-0FC8-2B71-C738A2F8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618" y="5973767"/>
            <a:ext cx="550234" cy="64194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6503F83C-1D79-2202-E965-9108B225D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045" y="5722911"/>
            <a:ext cx="550234" cy="641940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83F54D3E-CC22-D961-8B67-49FAB969D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629" y="6012164"/>
            <a:ext cx="550234" cy="641940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362F8C6-FAA7-009C-6A76-2CAB7A2DC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499" y="3103720"/>
            <a:ext cx="1158340" cy="13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2DA21-90B1-D7D4-DFEA-B9C99C247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22C11B-55F9-A2C0-A822-E614303BE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08" y="1611134"/>
            <a:ext cx="4258433" cy="4892301"/>
          </a:xfrm>
        </p:spPr>
        <p:txBody>
          <a:bodyPr>
            <a:normAutofit/>
          </a:bodyPr>
          <a:lstStyle/>
          <a:p>
            <a:pPr marL="457214" lvl="1" indent="0">
              <a:buNone/>
            </a:pPr>
            <a:r>
              <a:rPr lang="cs-CZ" sz="2000" dirty="0" err="1"/>
              <a:t>Argumentative</a:t>
            </a:r>
            <a:r>
              <a:rPr lang="cs-CZ" sz="2000" dirty="0"/>
              <a:t> style (van </a:t>
            </a:r>
            <a:r>
              <a:rPr lang="cs-CZ" sz="2000" dirty="0" err="1"/>
              <a:t>Eemeren</a:t>
            </a:r>
            <a:r>
              <a:rPr lang="cs-CZ" sz="2000" dirty="0"/>
              <a:t> 2019, 2021)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consistent, strategic </a:t>
            </a:r>
            <a:r>
              <a:rPr lang="en-US" sz="2000" dirty="0"/>
              <a:t>shaping of discourse through the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systematic selection </a:t>
            </a:r>
            <a:r>
              <a:rPr lang="en-US" sz="2000" dirty="0"/>
              <a:t>of topics, audience appeals, and presentational techniques</a:t>
            </a:r>
            <a:endParaRPr lang="cs-CZ" sz="2000" dirty="0"/>
          </a:p>
          <a:p>
            <a:pPr lvl="1"/>
            <a:endParaRPr lang="cs-CZ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3E541F-BF99-C8B1-AA32-587982C9D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AH as part of </a:t>
            </a:r>
            <a:r>
              <a:rPr lang="en-AU" dirty="0" err="1"/>
              <a:t>disinformers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ʼ</a:t>
            </a:r>
            <a:r>
              <a:rPr lang="en-AU" dirty="0"/>
              <a:t> </a:t>
            </a:r>
            <a:r>
              <a:rPr lang="en-AU" dirty="0" err="1"/>
              <a:t>confron</a:t>
            </a:r>
            <a:r>
              <a:rPr lang="cs-CZ" dirty="0"/>
              <a:t>t</a:t>
            </a:r>
            <a:r>
              <a:rPr lang="en-AU" dirty="0" err="1"/>
              <a:t>ation</a:t>
            </a:r>
            <a:r>
              <a:rPr lang="en-AU" dirty="0"/>
              <a:t> style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50EEE7B-DDB1-C561-7558-193214B56216}"/>
              </a:ext>
            </a:extLst>
          </p:cNvPr>
          <p:cNvSpPr txBox="1">
            <a:spLocks/>
          </p:cNvSpPr>
          <p:nvPr/>
        </p:nvSpPr>
        <p:spPr>
          <a:xfrm>
            <a:off x="5588473" y="1611134"/>
            <a:ext cx="5396768" cy="48923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cs-CZ" sz="1800" dirty="0" err="1"/>
              <a:t>Confrontation</a:t>
            </a:r>
            <a:r>
              <a:rPr lang="cs-CZ" sz="1800" dirty="0"/>
              <a:t> style (</a:t>
            </a:r>
            <a:r>
              <a:rPr lang="cs-CZ" sz="1800" dirty="0" err="1"/>
              <a:t>Peng</a:t>
            </a:r>
            <a:r>
              <a:rPr lang="cs-CZ" sz="1800" dirty="0"/>
              <a:t> 2021)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(1)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to agree</a:t>
            </a:r>
            <a:r>
              <a:rPr lang="en-US" sz="1800" dirty="0"/>
              <a:t>, i.e. to accept the difference exactly as defined by the opponent or </a:t>
            </a:r>
            <a:endParaRPr lang="cs-CZ" sz="18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(</a:t>
            </a:r>
            <a:r>
              <a:rPr lang="cs-CZ" sz="1800" dirty="0"/>
              <a:t>2</a:t>
            </a:r>
            <a:r>
              <a:rPr lang="en-US" sz="1800" dirty="0"/>
              <a:t>) 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edefine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the difference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to change the opponent’s position </a:t>
            </a:r>
            <a:r>
              <a:rPr lang="en-US" sz="1800" dirty="0"/>
              <a:t>(doubt/opposition)</a:t>
            </a:r>
            <a:endParaRPr lang="cs-CZ" sz="1800" dirty="0"/>
          </a:p>
          <a:p>
            <a:pPr lvl="3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3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3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(3)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exclude the difference from the need for resolution </a:t>
            </a:r>
            <a:r>
              <a:rPr lang="en-US" sz="1800" dirty="0"/>
              <a:t>(thus stopping the argument)</a:t>
            </a:r>
            <a:r>
              <a:rPr lang="cs-CZ" sz="1800" dirty="0"/>
              <a:t> </a:t>
            </a:r>
            <a:endParaRPr lang="en-US" sz="1800" dirty="0"/>
          </a:p>
          <a:p>
            <a:pPr lvl="2"/>
            <a:endParaRPr lang="cs-CZ" sz="1800" dirty="0"/>
          </a:p>
          <a:p>
            <a:pPr lvl="2"/>
            <a:endParaRPr lang="cs-CZ" sz="1800" dirty="0"/>
          </a:p>
        </p:txBody>
      </p:sp>
      <p:sp>
        <p:nvSpPr>
          <p:cNvPr id="7" name="Vývojový diagram: alternativní postup 6">
            <a:extLst>
              <a:ext uri="{FF2B5EF4-FFF2-40B4-BE49-F238E27FC236}">
                <a16:creationId xmlns:a16="http://schemas.microsoft.com/office/drawing/2014/main" id="{6D3ED127-FD1A-A2A8-B04A-E902AE2CEA25}"/>
              </a:ext>
            </a:extLst>
          </p:cNvPr>
          <p:cNvSpPr/>
          <p:nvPr/>
        </p:nvSpPr>
        <p:spPr bwMode="auto">
          <a:xfrm>
            <a:off x="6503437" y="1903446"/>
            <a:ext cx="4842587" cy="2155370"/>
          </a:xfrm>
          <a:prstGeom prst="flowChartAlternateProcess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sp>
        <p:nvSpPr>
          <p:cNvPr id="8" name="Vývojový diagram: alternativní postup 7">
            <a:extLst>
              <a:ext uri="{FF2B5EF4-FFF2-40B4-BE49-F238E27FC236}">
                <a16:creationId xmlns:a16="http://schemas.microsoft.com/office/drawing/2014/main" id="{CC0ABEF7-4285-5A5B-874A-019DB8B1D623}"/>
              </a:ext>
            </a:extLst>
          </p:cNvPr>
          <p:cNvSpPr/>
          <p:nvPr/>
        </p:nvSpPr>
        <p:spPr bwMode="auto">
          <a:xfrm>
            <a:off x="6503437" y="4057284"/>
            <a:ext cx="4842587" cy="2155370"/>
          </a:xfrm>
          <a:prstGeom prst="flowChartAlternateProcess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9F94C42-1CDB-CDD9-3055-81088F7BACAF}"/>
              </a:ext>
            </a:extLst>
          </p:cNvPr>
          <p:cNvSpPr txBox="1"/>
          <p:nvPr/>
        </p:nvSpPr>
        <p:spPr>
          <a:xfrm>
            <a:off x="5085185" y="1968760"/>
            <a:ext cx="141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C00000"/>
                </a:solidFill>
              </a:rPr>
              <a:t>Compromising</a:t>
            </a:r>
            <a:endParaRPr lang="cs-CZ" sz="1600" dirty="0">
              <a:solidFill>
                <a:srgbClr val="C0000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4C2DA00-95CC-1DE6-A8C8-253B909189DE}"/>
              </a:ext>
            </a:extLst>
          </p:cNvPr>
          <p:cNvSpPr txBox="1"/>
          <p:nvPr/>
        </p:nvSpPr>
        <p:spPr>
          <a:xfrm>
            <a:off x="5085185" y="4157476"/>
            <a:ext cx="1604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accent1">
                    <a:lumMod val="75000"/>
                  </a:schemeClr>
                </a:solidFill>
              </a:rPr>
              <a:t>Uncompromising</a:t>
            </a:r>
            <a:endParaRPr lang="cs-CZ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59317"/>
      </p:ext>
    </p:extLst>
  </p:cSld>
  <p:clrMapOvr>
    <a:masterClrMapping/>
  </p:clrMapOvr>
</p:sld>
</file>

<file path=ppt/theme/theme1.xml><?xml version="1.0" encoding="utf-8"?>
<a:theme xmlns:a="http://schemas.openxmlformats.org/drawingml/2006/main" name="EN_UHK-FF_wide">
  <a:themeElements>
    <a:clrScheme name="UHK – FF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84BD00"/>
      </a:accent1>
      <a:accent2>
        <a:srgbClr val="CE0058"/>
      </a:accent2>
      <a:accent3>
        <a:srgbClr val="009FDF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FF_wide" id="{70693CFD-CC1D-4EB9-BFF1-9A80D4E51F9C}" vid="{FFB872A0-C85D-406E-BA96-8283621695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EN_UHK-FF_wide</Template>
  <TotalTime>9466</TotalTime>
  <Words>2028</Words>
  <Application>Microsoft Office PowerPoint</Application>
  <PresentationFormat>Širokoúhlá obrazovka</PresentationFormat>
  <Paragraphs>325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Comenia Sans</vt:lpstr>
      <vt:lpstr>Times New Roman</vt:lpstr>
      <vt:lpstr>EN_UHK-FF_wide</vt:lpstr>
      <vt:lpstr>Gender Dimension of Disinformers’ Confrontational Style:  Use of gendered ad hominem attacks in Czech disinformation websites</vt:lpstr>
      <vt:lpstr>Outline</vt:lpstr>
      <vt:lpstr>Czech disinformation scene</vt:lpstr>
      <vt:lpstr>Czech disinformation websites</vt:lpstr>
      <vt:lpstr>Czech disinformation scene</vt:lpstr>
      <vt:lpstr>Ad hominem (AH) attacks </vt:lpstr>
      <vt:lpstr>Gendered dimension of AH</vt:lpstr>
      <vt:lpstr>Second- and third-person AH</vt:lpstr>
      <vt:lpstr>AH as part of disinformersʼ confrontation style</vt:lpstr>
      <vt:lpstr>Primary audience</vt:lpstr>
      <vt:lpstr>Secondary audience</vt:lpstr>
      <vt:lpstr>Expectations about disinformers’ use of GAH</vt:lpstr>
      <vt:lpstr>Research questions</vt:lpstr>
      <vt:lpstr>Protiproud</vt:lpstr>
      <vt:lpstr>Data collection</vt:lpstr>
      <vt:lpstr>Ad hominem attacks</vt:lpstr>
      <vt:lpstr>Types of ad hominem attack (total distribution)</vt:lpstr>
      <vt:lpstr>Attacks targetted on individual politicians</vt:lpstr>
      <vt:lpstr>Gendered attacks</vt:lpstr>
      <vt:lpstr>Variability in attacks: male politicians </vt:lpstr>
      <vt:lpstr>Variability in attacks: male politicians</vt:lpstr>
      <vt:lpstr>Variability in attacks: male politicians</vt:lpstr>
      <vt:lpstr>Variability in attacks </vt:lpstr>
      <vt:lpstr>Variability in attacks </vt:lpstr>
      <vt:lpstr>Conclusion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Ležák Josef</dc:creator>
  <cp:lastModifiedBy>Vodová Petra</cp:lastModifiedBy>
  <cp:revision>50</cp:revision>
  <dcterms:created xsi:type="dcterms:W3CDTF">2025-03-04T14:41:53Z</dcterms:created>
  <dcterms:modified xsi:type="dcterms:W3CDTF">2026-02-05T09:56:14Z</dcterms:modified>
</cp:coreProperties>
</file>