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0" r:id="rId5"/>
    <p:sldId id="262" r:id="rId6"/>
    <p:sldId id="276" r:id="rId7"/>
    <p:sldId id="265" r:id="rId8"/>
    <p:sldId id="266" r:id="rId9"/>
    <p:sldId id="267" r:id="rId10"/>
    <p:sldId id="268" r:id="rId11"/>
    <p:sldId id="269" r:id="rId12"/>
    <p:sldId id="280" r:id="rId13"/>
    <p:sldId id="281" r:id="rId14"/>
    <p:sldId id="278" r:id="rId15"/>
    <p:sldId id="282" r:id="rId16"/>
    <p:sldId id="279" r:id="rId17"/>
    <p:sldId id="270" r:id="rId18"/>
    <p:sldId id="271" r:id="rId19"/>
    <p:sldId id="274" r:id="rId20"/>
    <p:sldId id="275" r:id="rId21"/>
    <p:sldId id="258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231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9842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885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4541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6979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710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79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1157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755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916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30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A0915-E4A9-487C-82F1-B4ED12D7F912}" type="datetimeFigureOut">
              <a:rPr lang="cs-CZ" smtClean="0"/>
              <a:t>06.02.2026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BFE47-B259-488D-AB5B-4E06DA645D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264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‘Every S is P’ Became Hypothetical: Rediscovering Herbart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Karel Šebela</a:t>
            </a:r>
          </a:p>
          <a:p>
            <a:r>
              <a:rPr lang="cs-CZ" dirty="0" smtClean="0"/>
              <a:t>FF UP Olomouc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982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Judgment as an Act of Combination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:</a:t>
            </a:r>
            <a:r>
              <a:rPr lang="en-US" sz="3200" dirty="0"/>
              <a:t>For Herbart:</a:t>
            </a:r>
          </a:p>
          <a:p>
            <a:r>
              <a:rPr lang="en-US" sz="3200" dirty="0"/>
              <a:t>Thinking operates with </a:t>
            </a:r>
            <a:r>
              <a:rPr lang="en-US" sz="3200" b="1" dirty="0"/>
              <a:t>representations (</a:t>
            </a:r>
            <a:r>
              <a:rPr lang="en-US" sz="3200" b="1" dirty="0" err="1"/>
              <a:t>Vorstellungen</a:t>
            </a:r>
            <a:r>
              <a:rPr lang="en-US" sz="3200" b="1" dirty="0"/>
              <a:t>)</a:t>
            </a:r>
            <a:endParaRPr lang="en-US" sz="3200" dirty="0"/>
          </a:p>
          <a:p>
            <a:r>
              <a:rPr lang="en-US" sz="3200" dirty="0"/>
              <a:t>A judgment is</a:t>
            </a:r>
          </a:p>
          <a:p>
            <a:pPr lvl="1"/>
            <a:r>
              <a:rPr lang="en-US" dirty="0"/>
              <a:t>not a description of reality</a:t>
            </a:r>
          </a:p>
          <a:p>
            <a:pPr lvl="1"/>
            <a:r>
              <a:rPr lang="en-US" dirty="0"/>
              <a:t>but a rule for combining representations</a:t>
            </a:r>
          </a:p>
          <a:p>
            <a:r>
              <a:rPr lang="en-US" sz="3200" dirty="0"/>
              <a:t>Judgment = a norm governing thought, not a statement about </a:t>
            </a:r>
            <a:r>
              <a:rPr lang="en-US" sz="3200" dirty="0" smtClean="0"/>
              <a:t>being</a:t>
            </a:r>
            <a:endParaRPr lang="cs-CZ" sz="3200" dirty="0" smtClean="0"/>
          </a:p>
          <a:p>
            <a:r>
              <a:rPr lang="cs-CZ" sz="3200" dirty="0" smtClean="0"/>
              <a:t>„</a:t>
            </a:r>
            <a:r>
              <a:rPr lang="cs-CZ" sz="3200" dirty="0" err="1" smtClean="0"/>
              <a:t>categorical</a:t>
            </a:r>
            <a:r>
              <a:rPr lang="cs-CZ" sz="3200" dirty="0" smtClean="0"/>
              <a:t> </a:t>
            </a:r>
            <a:r>
              <a:rPr lang="cs-CZ" sz="3200" dirty="0" err="1" smtClean="0"/>
              <a:t>judgements</a:t>
            </a:r>
            <a:r>
              <a:rPr lang="cs-CZ" sz="3200" dirty="0" smtClean="0"/>
              <a:t> … are </a:t>
            </a:r>
            <a:r>
              <a:rPr lang="cs-CZ" sz="3200" dirty="0" err="1" smtClean="0"/>
              <a:t>incapable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expressing</a:t>
            </a:r>
            <a:r>
              <a:rPr lang="cs-CZ" sz="3200" dirty="0" smtClean="0"/>
              <a:t> </a:t>
            </a:r>
            <a:r>
              <a:rPr lang="cs-CZ" sz="3200" dirty="0" err="1" smtClean="0"/>
              <a:t>being</a:t>
            </a:r>
            <a:r>
              <a:rPr lang="cs-CZ" sz="3200" dirty="0" smtClean="0"/>
              <a:t>“</a:t>
            </a:r>
            <a:endParaRPr lang="en-US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375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“A is B” — What Does It Mean?</a:t>
            </a:r>
            <a:endParaRPr lang="cs-CZ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838200" y="2231579"/>
            <a:ext cx="7596182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Herbart’s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famous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formulation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“A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B”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does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not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mean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 A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exists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It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means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If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posited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then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B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co-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posited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Key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term: </a:t>
            </a:r>
            <a:r>
              <a:rPr kumimoji="0" lang="cs-CZ" altLang="cs-CZ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gesetzt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=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posited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assumed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introduced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into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thought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≠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asserted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as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existing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3773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 Kant - </a:t>
            </a:r>
            <a:r>
              <a:rPr lang="cs-CZ" dirty="0" err="1" smtClean="0"/>
              <a:t>Lectures</a:t>
            </a:r>
            <a:r>
              <a:rPr lang="cs-CZ" dirty="0" smtClean="0"/>
              <a:t> on </a:t>
            </a:r>
            <a:r>
              <a:rPr lang="cs-CZ" dirty="0" err="1" smtClean="0"/>
              <a:t>Logic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believe it is easy to transform a hypothetical proposition into a categorical. But this will not do, because the two are wholly different from one another as to their nature. In categorical judgments nothing is </a:t>
            </a:r>
            <a:r>
              <a:rPr lang="en-US" dirty="0" smtClean="0"/>
              <a:t>problematic</a:t>
            </a:r>
            <a:r>
              <a:rPr lang="en-US" dirty="0"/>
              <a:t>, rather, everything is </a:t>
            </a:r>
            <a:r>
              <a:rPr lang="en-US" dirty="0" err="1"/>
              <a:t>assertoric</a:t>
            </a:r>
            <a:r>
              <a:rPr lang="en-US" dirty="0"/>
              <a:t>, but in hypotheticals only the </a:t>
            </a:r>
            <a:r>
              <a:rPr lang="en-US" dirty="0" err="1" smtClean="0"/>
              <a:t>consequentia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err="1"/>
              <a:t>assertoric</a:t>
            </a:r>
            <a:r>
              <a:rPr lang="en-US" dirty="0"/>
              <a:t>. </a:t>
            </a:r>
            <a:r>
              <a:rPr lang="cs-CZ" dirty="0" smtClean="0"/>
              <a:t>… </a:t>
            </a:r>
          </a:p>
          <a:p>
            <a:r>
              <a:rPr lang="en-US" dirty="0" smtClean="0"/>
              <a:t>All </a:t>
            </a:r>
            <a:r>
              <a:rPr lang="en-US" dirty="0"/>
              <a:t>bodies are divisible, and, If all bodies are composite, then they are divisible. In the former proposition </a:t>
            </a:r>
            <a:r>
              <a:rPr lang="en-US" b="1" dirty="0"/>
              <a:t>I maintain the thing directly</a:t>
            </a:r>
            <a:r>
              <a:rPr lang="en-US" dirty="0"/>
              <a:t>, in the latter only under a condition expressed problematically.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769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Kant - </a:t>
            </a:r>
            <a:r>
              <a:rPr lang="cs-CZ" dirty="0" err="1"/>
              <a:t>Lectures</a:t>
            </a:r>
            <a:r>
              <a:rPr lang="cs-CZ" dirty="0"/>
              <a:t> on </a:t>
            </a:r>
            <a:r>
              <a:rPr lang="cs-CZ" dirty="0" err="1"/>
              <a:t>Logic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err="1" smtClean="0"/>
              <a:t>Reason</a:t>
            </a:r>
            <a:r>
              <a:rPr lang="cs-CZ" sz="3200" dirty="0" smtClean="0"/>
              <a:t> </a:t>
            </a:r>
            <a:r>
              <a:rPr lang="cs-CZ" sz="3200" dirty="0" err="1" smtClean="0"/>
              <a:t>for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existential</a:t>
            </a:r>
            <a:r>
              <a:rPr lang="cs-CZ" sz="3200" dirty="0" smtClean="0"/>
              <a:t> import </a:t>
            </a:r>
            <a:r>
              <a:rPr lang="cs-CZ" sz="3200" dirty="0" err="1" smtClean="0"/>
              <a:t>of</a:t>
            </a:r>
            <a:r>
              <a:rPr lang="cs-CZ" sz="3200" dirty="0" smtClean="0"/>
              <a:t> „</a:t>
            </a:r>
            <a:r>
              <a:rPr lang="cs-CZ" sz="3200" dirty="0" err="1" smtClean="0"/>
              <a:t>Every</a:t>
            </a:r>
            <a:r>
              <a:rPr lang="cs-CZ" sz="3200" dirty="0" smtClean="0"/>
              <a:t> S </a:t>
            </a:r>
            <a:r>
              <a:rPr lang="cs-CZ" sz="3200" dirty="0" err="1" smtClean="0"/>
              <a:t>is</a:t>
            </a:r>
            <a:r>
              <a:rPr lang="cs-CZ" sz="3200" dirty="0" smtClean="0"/>
              <a:t> P“ – </a:t>
            </a:r>
            <a:r>
              <a:rPr lang="cs-CZ" sz="3200" dirty="0" err="1" smtClean="0"/>
              <a:t>it</a:t>
            </a:r>
            <a:r>
              <a:rPr lang="cs-CZ" sz="3200" dirty="0" smtClean="0"/>
              <a:t> </a:t>
            </a:r>
            <a:r>
              <a:rPr lang="cs-CZ" sz="3200" dirty="0" err="1" smtClean="0"/>
              <a:t>follows</a:t>
            </a:r>
            <a:r>
              <a:rPr lang="cs-CZ" sz="3200" dirty="0" smtClean="0"/>
              <a:t> </a:t>
            </a:r>
            <a:r>
              <a:rPr lang="cs-CZ" sz="3200" dirty="0" err="1" smtClean="0"/>
              <a:t>from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b="1" dirty="0" err="1" smtClean="0"/>
              <a:t>dictum</a:t>
            </a:r>
            <a:r>
              <a:rPr lang="cs-CZ" sz="3200" b="1" dirty="0" smtClean="0"/>
              <a:t> de omni et </a:t>
            </a:r>
            <a:r>
              <a:rPr lang="cs-CZ" sz="3200" b="1" dirty="0" err="1" smtClean="0"/>
              <a:t>nullo</a:t>
            </a:r>
            <a:r>
              <a:rPr lang="cs-CZ" sz="3200" b="1" dirty="0" smtClean="0"/>
              <a:t>, </a:t>
            </a:r>
            <a:r>
              <a:rPr lang="cs-CZ" sz="3200" dirty="0" err="1" smtClean="0"/>
              <a:t>cornerstone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cs-CZ" sz="3200" dirty="0" err="1" smtClean="0"/>
              <a:t>theory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syllogism</a:t>
            </a:r>
            <a:endParaRPr lang="cs-CZ" sz="3200" dirty="0" smtClean="0"/>
          </a:p>
          <a:p>
            <a:r>
              <a:rPr lang="en-US" sz="3200" dirty="0"/>
              <a:t>whatever holds generally of every member of some group holds separately of each of </a:t>
            </a:r>
            <a:r>
              <a:rPr lang="en-US" sz="3200" dirty="0" smtClean="0"/>
              <a:t>them</a:t>
            </a:r>
            <a:endParaRPr lang="cs-CZ" sz="3200" dirty="0" smtClean="0"/>
          </a:p>
          <a:p>
            <a:r>
              <a:rPr lang="cs-CZ" sz="3200" b="1" dirty="0" err="1" smtClean="0"/>
              <a:t>Dictum</a:t>
            </a:r>
            <a:r>
              <a:rPr lang="cs-CZ" sz="3200" b="1" dirty="0" smtClean="0"/>
              <a:t> de omni et </a:t>
            </a:r>
            <a:r>
              <a:rPr lang="cs-CZ" sz="3200" b="1" dirty="0" err="1" smtClean="0"/>
              <a:t>nullo</a:t>
            </a:r>
            <a:r>
              <a:rPr lang="cs-CZ" sz="3200" dirty="0" smtClean="0"/>
              <a:t> </a:t>
            </a:r>
            <a:r>
              <a:rPr lang="cs-CZ" sz="3200" dirty="0" err="1" smtClean="0"/>
              <a:t>warranted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inference ad </a:t>
            </a:r>
            <a:r>
              <a:rPr lang="cs-CZ" sz="3200" dirty="0" err="1" smtClean="0"/>
              <a:t>subalternatum</a:t>
            </a:r>
            <a:r>
              <a:rPr lang="cs-CZ" sz="3200" dirty="0" smtClean="0"/>
              <a:t>: </a:t>
            </a:r>
            <a:r>
              <a:rPr lang="cs-CZ" sz="3200" dirty="0" err="1" smtClean="0"/>
              <a:t>Every</a:t>
            </a:r>
            <a:r>
              <a:rPr lang="cs-CZ" sz="3200" dirty="0" smtClean="0"/>
              <a:t> S </a:t>
            </a:r>
            <a:r>
              <a:rPr lang="cs-CZ" sz="3200" dirty="0" err="1" smtClean="0"/>
              <a:t>is</a:t>
            </a:r>
            <a:r>
              <a:rPr lang="cs-CZ" sz="3200" dirty="0" smtClean="0"/>
              <a:t> P, </a:t>
            </a:r>
            <a:r>
              <a:rPr lang="cs-CZ" sz="3200" dirty="0" err="1" smtClean="0"/>
              <a:t>thus</a:t>
            </a:r>
            <a:r>
              <a:rPr lang="cs-CZ" sz="3200" dirty="0" smtClean="0"/>
              <a:t> </a:t>
            </a:r>
            <a:r>
              <a:rPr lang="cs-CZ" sz="3200" dirty="0" err="1" smtClean="0"/>
              <a:t>Some</a:t>
            </a:r>
            <a:r>
              <a:rPr lang="cs-CZ" sz="3200" dirty="0" smtClean="0"/>
              <a:t> S </a:t>
            </a:r>
            <a:r>
              <a:rPr lang="cs-CZ" sz="3200" dirty="0" err="1" smtClean="0"/>
              <a:t>is</a:t>
            </a:r>
            <a:r>
              <a:rPr lang="cs-CZ" sz="3200" dirty="0" smtClean="0"/>
              <a:t> P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95124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Setzung</a:t>
            </a:r>
            <a:r>
              <a:rPr dirty="0"/>
              <a:t> (Positing) of </a:t>
            </a:r>
            <a:r>
              <a:rPr dirty="0" smtClean="0"/>
              <a:t>Concepts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altLang="cs-CZ" sz="3200" dirty="0" err="1"/>
              <a:t>If</a:t>
            </a:r>
            <a:r>
              <a:rPr lang="cs-CZ" altLang="cs-CZ" sz="3200" dirty="0"/>
              <a:t> A </a:t>
            </a:r>
            <a:r>
              <a:rPr lang="cs-CZ" altLang="cs-CZ" sz="3200" dirty="0" err="1"/>
              <a:t>is</a:t>
            </a:r>
            <a:r>
              <a:rPr lang="cs-CZ" altLang="cs-CZ" sz="3200" dirty="0"/>
              <a:t> </a:t>
            </a:r>
            <a:r>
              <a:rPr lang="cs-CZ" altLang="cs-CZ" sz="3200" dirty="0" err="1"/>
              <a:t>posited</a:t>
            </a:r>
            <a:r>
              <a:rPr lang="cs-CZ" altLang="cs-CZ" sz="3200" dirty="0"/>
              <a:t>, </a:t>
            </a:r>
            <a:r>
              <a:rPr lang="cs-CZ" altLang="cs-CZ" sz="3200" dirty="0" err="1"/>
              <a:t>then</a:t>
            </a:r>
            <a:r>
              <a:rPr lang="cs-CZ" altLang="cs-CZ" sz="3200" dirty="0"/>
              <a:t> B </a:t>
            </a:r>
            <a:r>
              <a:rPr lang="cs-CZ" altLang="cs-CZ" sz="3200" dirty="0" err="1"/>
              <a:t>is</a:t>
            </a:r>
            <a:r>
              <a:rPr lang="cs-CZ" altLang="cs-CZ" sz="3200" dirty="0"/>
              <a:t> co-</a:t>
            </a:r>
            <a:r>
              <a:rPr lang="cs-CZ" altLang="cs-CZ" sz="3200" dirty="0" err="1"/>
              <a:t>posited</a:t>
            </a:r>
            <a:endParaRPr lang="cs-CZ" altLang="cs-CZ" sz="3200" dirty="0"/>
          </a:p>
          <a:p>
            <a:pPr marL="0" indent="0">
              <a:buNone/>
            </a:pPr>
            <a:endParaRPr lang="cs-CZ" sz="3200" dirty="0" smtClean="0"/>
          </a:p>
          <a:p>
            <a:r>
              <a:rPr sz="3200" dirty="0" smtClean="0"/>
              <a:t>‘</a:t>
            </a:r>
            <a:r>
              <a:rPr sz="3200" dirty="0"/>
              <a:t>Positing’ does not imply </a:t>
            </a:r>
            <a:r>
              <a:rPr sz="3200" dirty="0" smtClean="0"/>
              <a:t>real </a:t>
            </a:r>
            <a:r>
              <a:rPr sz="3200" dirty="0"/>
              <a:t>existence.</a:t>
            </a:r>
          </a:p>
          <a:p>
            <a:r>
              <a:rPr sz="3200" dirty="0"/>
              <a:t>It is a purely logical </a:t>
            </a:r>
            <a:r>
              <a:rPr sz="3200" dirty="0" smtClean="0"/>
              <a:t>act</a:t>
            </a:r>
            <a:r>
              <a:rPr lang="cs-CZ" sz="3200" dirty="0" smtClean="0"/>
              <a:t>  - not </a:t>
            </a:r>
            <a:r>
              <a:rPr lang="cs-CZ" sz="3200" dirty="0" err="1" smtClean="0"/>
              <a:t>psychological</a:t>
            </a:r>
            <a:r>
              <a:rPr lang="cs-CZ" sz="3200" dirty="0" smtClean="0"/>
              <a:t>. </a:t>
            </a:r>
            <a:r>
              <a:rPr lang="cs-CZ" sz="3200" dirty="0" err="1" smtClean="0"/>
              <a:t>Vorstellen</a:t>
            </a:r>
            <a:r>
              <a:rPr lang="cs-CZ" sz="3200" dirty="0" smtClean="0"/>
              <a:t> (</a:t>
            </a:r>
            <a:r>
              <a:rPr lang="cs-CZ" sz="3200" dirty="0" err="1" smtClean="0"/>
              <a:t>passive</a:t>
            </a:r>
            <a:r>
              <a:rPr lang="cs-CZ" sz="3200" dirty="0" smtClean="0"/>
              <a:t>, </a:t>
            </a:r>
            <a:r>
              <a:rPr lang="cs-CZ" sz="3200" dirty="0" err="1" smtClean="0"/>
              <a:t>stream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 </a:t>
            </a:r>
            <a:r>
              <a:rPr lang="cs-CZ" sz="3200" dirty="0" err="1" smtClean="0"/>
              <a:t>images</a:t>
            </a:r>
            <a:r>
              <a:rPr lang="cs-CZ" sz="3200" dirty="0" smtClean="0"/>
              <a:t> in mind) vs. </a:t>
            </a:r>
            <a:r>
              <a:rPr lang="cs-CZ" sz="3200" dirty="0" err="1" smtClean="0"/>
              <a:t>Setzen</a:t>
            </a:r>
            <a:r>
              <a:rPr lang="cs-CZ" sz="3200" dirty="0" smtClean="0"/>
              <a:t> (</a:t>
            </a:r>
            <a:r>
              <a:rPr lang="cs-CZ" sz="3200" dirty="0" err="1" smtClean="0"/>
              <a:t>active</a:t>
            </a:r>
            <a:r>
              <a:rPr lang="cs-CZ" sz="3200" dirty="0" smtClean="0"/>
              <a:t>, t</a:t>
            </a:r>
            <a:r>
              <a:rPr lang="en-US" sz="3200" dirty="0" smtClean="0"/>
              <a:t>he </a:t>
            </a:r>
            <a:r>
              <a:rPr lang="en-US" sz="3200" dirty="0"/>
              <a:t>mind "fixes" certain content as the subject of </a:t>
            </a:r>
            <a:r>
              <a:rPr lang="en-US" sz="3200" dirty="0" smtClean="0"/>
              <a:t>judgment</a:t>
            </a:r>
            <a:r>
              <a:rPr lang="cs-CZ" sz="3200" dirty="0" smtClean="0"/>
              <a:t>).</a:t>
            </a:r>
            <a:endParaRPr sz="3200" dirty="0"/>
          </a:p>
          <a:p>
            <a:r>
              <a:rPr sz="3200" dirty="0"/>
              <a:t>The term </a:t>
            </a:r>
            <a:r>
              <a:rPr sz="3200" dirty="0" err="1"/>
              <a:t>gesetzt</a:t>
            </a:r>
            <a:r>
              <a:rPr sz="3200" dirty="0"/>
              <a:t> designates a logical status, not an ontological one</a:t>
            </a:r>
            <a:r>
              <a:rPr sz="3200" dirty="0" smtClean="0"/>
              <a:t>.</a:t>
            </a:r>
            <a:endParaRPr lang="cs-CZ" sz="3200" dirty="0" smtClean="0"/>
          </a:p>
          <a:p>
            <a:r>
              <a:rPr lang="en-US" sz="3200" dirty="0"/>
              <a:t>To posit a concept means to fix a determinate content in thought.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7408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Setzung</a:t>
            </a:r>
            <a:r>
              <a:rPr lang="cs-CZ" dirty="0"/>
              <a:t> (</a:t>
            </a:r>
            <a:r>
              <a:rPr lang="cs-CZ" dirty="0" err="1"/>
              <a:t>Positing</a:t>
            </a:r>
            <a:r>
              <a:rPr lang="cs-CZ" dirty="0"/>
              <a:t>)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Concepts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concept is treated as identical with itself (A = A).</a:t>
            </a:r>
          </a:p>
          <a:p>
            <a:r>
              <a:rPr lang="en-US" sz="3200" dirty="0"/>
              <a:t>This fixation allows logical analysis of the concept’s internal relations.</a:t>
            </a:r>
          </a:p>
          <a:p>
            <a:r>
              <a:rPr lang="en-US" sz="3200" dirty="0"/>
              <a:t>Comparable to the mathematical assumption: 'Let x be …'.</a:t>
            </a:r>
          </a:p>
          <a:p>
            <a:r>
              <a:rPr lang="en-US" sz="3200" dirty="0"/>
              <a:t>Concepts are introduced into logical space for examination.</a:t>
            </a:r>
          </a:p>
          <a:p>
            <a:r>
              <a:rPr lang="cs-CZ" sz="3200" dirty="0"/>
              <a:t>Real e</a:t>
            </a:r>
            <a:r>
              <a:rPr lang="en-US" sz="3200" dirty="0" err="1"/>
              <a:t>xistence</a:t>
            </a:r>
            <a:r>
              <a:rPr lang="en-US" sz="3200" dirty="0"/>
              <a:t> is bracketed (e.g. golden mountain, round square).</a:t>
            </a:r>
          </a:p>
        </p:txBody>
      </p:sp>
    </p:spTree>
    <p:extLst>
      <p:ext uri="{BB962C8B-B14F-4D97-AF65-F5344CB8AC3E}">
        <p14:creationId xmlns:p14="http://schemas.microsoft.com/office/powerpoint/2010/main" val="247437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Setzung</a:t>
            </a:r>
            <a:r>
              <a:rPr lang="cs-CZ" dirty="0"/>
              <a:t> (</a:t>
            </a:r>
            <a:r>
              <a:rPr lang="cs-CZ" dirty="0" err="1"/>
              <a:t>Positing</a:t>
            </a:r>
            <a:r>
              <a:rPr lang="cs-CZ" dirty="0"/>
              <a:t>)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Concepts</a:t>
            </a:r>
            <a:endParaRPr lang="cs-CZ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400583"/>
            <a:ext cx="11375422" cy="520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2400" dirty="0" err="1" smtClean="0"/>
              <a:t>E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xample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altLang="cs-CZ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Herbart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analyzes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sentence "A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round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square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impossible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":</a:t>
            </a:r>
            <a:b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cs-CZ" alt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He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posits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concept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of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 "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round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square" (as a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mental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construct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He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finds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that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its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internal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characteristics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are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contradictory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He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makes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judgment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cs-CZ" alt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di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If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positing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meant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existence, he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could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not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even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begin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to talk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about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round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square,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because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it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does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not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exist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0" marR="0" lvl="0" indent="0" algn="di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But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because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he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can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"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positing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it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as a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concept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," he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can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think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about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it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logically</a:t>
            </a:r>
            <a:r>
              <a:rPr kumimoji="0" lang="cs-CZ" alt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cs-CZ" altLang="cs-CZ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36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Every Judgment Is Hypothetical</a:t>
            </a:r>
            <a:endParaRPr lang="cs-CZ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739137"/>
            <a:ext cx="1031801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Because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Judgments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regulate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conditional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relations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between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concepts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Their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necessity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conditional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not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existential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Thus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Categorical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form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=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linguistic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appearance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Hypothetical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form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=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logical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structure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“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Every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judgment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as such,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must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be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hypothetical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3200" dirty="0" smtClean="0"/>
              <a:t>No </a:t>
            </a:r>
            <a:r>
              <a:rPr lang="cs-CZ" altLang="cs-CZ" sz="3200" dirty="0" err="1" smtClean="0"/>
              <a:t>existential</a:t>
            </a:r>
            <a:r>
              <a:rPr lang="cs-CZ" altLang="cs-CZ" sz="3200" dirty="0" smtClean="0"/>
              <a:t> import </a:t>
            </a:r>
            <a:r>
              <a:rPr lang="cs-CZ" altLang="cs-CZ" sz="3200" dirty="0" err="1" smtClean="0"/>
              <a:t>even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for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particular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judgements</a:t>
            </a:r>
            <a:r>
              <a:rPr lang="cs-CZ" altLang="cs-CZ" sz="3200" dirty="0" smtClean="0"/>
              <a:t> -</a:t>
            </a:r>
            <a:endParaRPr lang="cs-CZ" altLang="cs-CZ" sz="3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cs-CZ" altLang="cs-CZ" sz="3200" dirty="0" err="1"/>
              <a:t>s</a:t>
            </a:r>
            <a:r>
              <a:rPr lang="cs-CZ" altLang="cs-CZ" sz="3200" dirty="0" err="1" smtClean="0"/>
              <a:t>ubalternation</a:t>
            </a:r>
            <a:r>
              <a:rPr lang="cs-CZ" altLang="cs-CZ" sz="3200" dirty="0" smtClean="0"/>
              <a:t> </a:t>
            </a:r>
            <a:r>
              <a:rPr lang="cs-CZ" altLang="cs-CZ" sz="3200" dirty="0" err="1" smtClean="0"/>
              <a:t>r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emains</a:t>
            </a:r>
            <a:r>
              <a:rPr kumimoji="0" lang="cs-CZ" altLang="cs-CZ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valid</a:t>
            </a:r>
            <a:r>
              <a:rPr kumimoji="0" lang="cs-CZ" altLang="cs-CZ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!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7098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Types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Judgments</a:t>
            </a:r>
            <a:r>
              <a:rPr lang="cs-CZ" dirty="0"/>
              <a:t> </a:t>
            </a:r>
            <a:r>
              <a:rPr lang="cs-CZ" dirty="0" err="1"/>
              <a:t>Reconsidered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/>
              <a:t>Traditional distinction:</a:t>
            </a:r>
          </a:p>
          <a:p>
            <a:r>
              <a:rPr lang="en-US" sz="3200" dirty="0" smtClean="0"/>
              <a:t>Categorical</a:t>
            </a:r>
            <a:r>
              <a:rPr lang="cs-CZ" sz="3200" dirty="0" smtClean="0"/>
              <a:t>, </a:t>
            </a:r>
            <a:r>
              <a:rPr lang="cs-CZ" sz="3200" dirty="0" err="1" smtClean="0"/>
              <a:t>hypothetical</a:t>
            </a:r>
            <a:r>
              <a:rPr lang="cs-CZ" sz="3200" dirty="0" smtClean="0"/>
              <a:t>, </a:t>
            </a:r>
            <a:r>
              <a:rPr lang="cs-CZ" sz="3200" dirty="0" err="1" smtClean="0"/>
              <a:t>disjunctive</a:t>
            </a:r>
            <a:endParaRPr lang="cs-CZ" sz="3200" dirty="0" smtClean="0"/>
          </a:p>
          <a:p>
            <a:endParaRPr lang="en-US" sz="3200" dirty="0"/>
          </a:p>
          <a:p>
            <a:r>
              <a:rPr lang="en-US" sz="3200" dirty="0" smtClean="0"/>
              <a:t>Herbart’s </a:t>
            </a:r>
            <a:r>
              <a:rPr lang="en-US" sz="3200" dirty="0"/>
              <a:t>claim:</a:t>
            </a:r>
          </a:p>
          <a:p>
            <a:r>
              <a:rPr lang="en-US" sz="3200" dirty="0"/>
              <a:t>this distinction is not logically fundamental</a:t>
            </a:r>
          </a:p>
          <a:p>
            <a:r>
              <a:rPr lang="en-US" sz="3200" dirty="0"/>
              <a:t>disjunctive judgments = combinations of hypothetical ones</a:t>
            </a:r>
          </a:p>
          <a:p>
            <a:r>
              <a:rPr lang="en-US" sz="3200" dirty="0"/>
              <a:t>hypothetical structure is </a:t>
            </a:r>
            <a:r>
              <a:rPr lang="en-US" sz="3200" dirty="0" smtClean="0"/>
              <a:t>basic</a:t>
            </a:r>
            <a:endParaRPr lang="cs-CZ" sz="3200" dirty="0" smtClean="0"/>
          </a:p>
          <a:p>
            <a:r>
              <a:rPr lang="en-US" sz="3200" dirty="0"/>
              <a:t>it makes possible to merge the theories of categorical and hypothetical syllogisms and to get a unified theory of </a:t>
            </a:r>
            <a:r>
              <a:rPr lang="en-US" sz="3200" dirty="0" smtClean="0"/>
              <a:t>inference</a:t>
            </a:r>
            <a:r>
              <a:rPr lang="cs-CZ" sz="3200" dirty="0" smtClean="0"/>
              <a:t>!</a:t>
            </a:r>
            <a:endParaRPr lang="en-US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20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Herbart’s</a:t>
            </a:r>
            <a:r>
              <a:rPr lang="cs-CZ" dirty="0"/>
              <a:t> </a:t>
            </a:r>
            <a:r>
              <a:rPr lang="cs-CZ" dirty="0" err="1"/>
              <a:t>Historical</a:t>
            </a:r>
            <a:r>
              <a:rPr lang="cs-CZ" dirty="0"/>
              <a:t> </a:t>
            </a:r>
            <a:r>
              <a:rPr lang="cs-CZ" dirty="0" err="1"/>
              <a:t>Significance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Anticipates the modern interpretation of </a:t>
            </a:r>
            <a:r>
              <a:rPr lang="en-US" sz="3200" dirty="0" smtClean="0"/>
              <a:t>universal</a:t>
            </a:r>
            <a:r>
              <a:rPr lang="cs-CZ" sz="3200" dirty="0" smtClean="0"/>
              <a:t> </a:t>
            </a:r>
            <a:r>
              <a:rPr lang="cs-CZ" sz="3200" dirty="0" err="1" smtClean="0"/>
              <a:t>judgements</a:t>
            </a:r>
            <a:endParaRPr lang="en-US" sz="3200" dirty="0"/>
          </a:p>
          <a:p>
            <a:r>
              <a:rPr lang="en-US" sz="3200" dirty="0"/>
              <a:t>Influences later figures:</a:t>
            </a:r>
          </a:p>
          <a:p>
            <a:pPr lvl="1"/>
            <a:r>
              <a:rPr lang="en-US" dirty="0"/>
              <a:t>Bradley (explicitly)</a:t>
            </a:r>
          </a:p>
          <a:p>
            <a:pPr lvl="1"/>
            <a:r>
              <a:rPr lang="en-US" dirty="0"/>
              <a:t>possibly Frege (via elimination of existential import)</a:t>
            </a:r>
          </a:p>
          <a:p>
            <a:r>
              <a:rPr lang="en-US" sz="3200" dirty="0"/>
              <a:t>Provides philosophical grounding for:</a:t>
            </a:r>
          </a:p>
          <a:p>
            <a:pPr lvl="1"/>
            <a:r>
              <a:rPr lang="en-US" sz="3200" dirty="0"/>
              <a:t>∀x (A(x) → B(x))</a:t>
            </a:r>
          </a:p>
          <a:p>
            <a:r>
              <a:rPr lang="en-US" sz="3200" dirty="0"/>
              <a:t>Herbart is not merely a precursor — but a conceptual innovator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801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Intro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In </a:t>
            </a:r>
            <a:r>
              <a:rPr lang="cs-CZ" sz="3200" dirty="0" err="1" smtClean="0"/>
              <a:t>first-order</a:t>
            </a:r>
            <a:r>
              <a:rPr lang="en-US" sz="3200" dirty="0" smtClean="0"/>
              <a:t> </a:t>
            </a:r>
            <a:r>
              <a:rPr lang="en-US" sz="3200" dirty="0"/>
              <a:t>logic, universal statements are analyzed </a:t>
            </a:r>
            <a:r>
              <a:rPr lang="cs-CZ" sz="3200" dirty="0" smtClean="0"/>
              <a:t>„</a:t>
            </a:r>
            <a:r>
              <a:rPr lang="en-US" sz="3200" dirty="0" smtClean="0"/>
              <a:t>hypothetically</a:t>
            </a:r>
            <a:r>
              <a:rPr lang="cs-CZ" sz="3200" dirty="0" smtClean="0"/>
              <a:t>“</a:t>
            </a:r>
            <a:endParaRPr lang="en-US" sz="3200" dirty="0"/>
          </a:p>
          <a:p>
            <a:r>
              <a:rPr lang="en-US" sz="3200" dirty="0"/>
              <a:t>“Every S is P” → </a:t>
            </a:r>
            <a:r>
              <a:rPr lang="en-US" sz="3200" i="1" dirty="0"/>
              <a:t>For all x: if x is S, then x is P</a:t>
            </a:r>
            <a:endParaRPr lang="en-US" sz="3200" dirty="0"/>
          </a:p>
          <a:p>
            <a:r>
              <a:rPr lang="en-US" sz="3200" dirty="0"/>
              <a:t>Categorical </a:t>
            </a:r>
            <a:r>
              <a:rPr lang="cs-CZ" sz="3200" dirty="0" err="1" smtClean="0"/>
              <a:t>grammatical</a:t>
            </a:r>
            <a:r>
              <a:rPr lang="cs-CZ" sz="3200" dirty="0" smtClean="0"/>
              <a:t> </a:t>
            </a:r>
            <a:r>
              <a:rPr lang="en-US" sz="3200" dirty="0" smtClean="0"/>
              <a:t>form</a:t>
            </a:r>
            <a:r>
              <a:rPr lang="en-US" sz="3200" dirty="0"/>
              <a:t>, hypothetical logical </a:t>
            </a:r>
            <a:r>
              <a:rPr lang="cs-CZ" sz="3200" dirty="0" err="1" smtClean="0"/>
              <a:t>form</a:t>
            </a:r>
            <a:endParaRPr lang="en-US" sz="3200" dirty="0"/>
          </a:p>
          <a:p>
            <a:r>
              <a:rPr lang="en-US" sz="3200" dirty="0"/>
              <a:t>Universal judgments lack existential import</a:t>
            </a:r>
          </a:p>
          <a:p>
            <a:r>
              <a:rPr lang="en-US" sz="3200" b="1" dirty="0"/>
              <a:t>Question: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Where does this interpretation come from?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3064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Conclusion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The hypothetical reading of categorical judgments has a history</a:t>
            </a:r>
          </a:p>
          <a:p>
            <a:r>
              <a:rPr lang="en-US" sz="3200" dirty="0" smtClean="0"/>
              <a:t>Herbart offers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non-ontological conception of logic</a:t>
            </a:r>
          </a:p>
          <a:p>
            <a:pPr lvl="1"/>
            <a:r>
              <a:rPr lang="en-US" dirty="0"/>
              <a:t>a non-existential account of judgment</a:t>
            </a:r>
          </a:p>
          <a:p>
            <a:r>
              <a:rPr lang="en-US" sz="3200" dirty="0"/>
              <a:t>Modern logic inherits this structure — often without recognizing its source</a:t>
            </a:r>
          </a:p>
          <a:p>
            <a:r>
              <a:rPr lang="en-US" sz="3200" b="1" dirty="0"/>
              <a:t>Rediscovering Herbart clarifies why “Every S is P” became hypothetical</a:t>
            </a:r>
            <a:endParaRPr lang="en-US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731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 smtClean="0"/>
              <a:t>References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sz="2600" dirty="0" err="1" smtClean="0"/>
              <a:t>Bradley</a:t>
            </a:r>
            <a:r>
              <a:rPr lang="cs-CZ" sz="2600" dirty="0" smtClean="0"/>
              <a:t>, F. H. (1950). </a:t>
            </a:r>
            <a:r>
              <a:rPr lang="cs-CZ" sz="2600" dirty="0" err="1" smtClean="0"/>
              <a:t>The</a:t>
            </a:r>
            <a:r>
              <a:rPr lang="cs-CZ" sz="2600" dirty="0" smtClean="0"/>
              <a:t> </a:t>
            </a:r>
            <a:r>
              <a:rPr lang="cs-CZ" sz="2600" dirty="0" err="1" smtClean="0"/>
              <a:t>Principles</a:t>
            </a:r>
            <a:r>
              <a:rPr lang="cs-CZ" sz="2600" dirty="0" smtClean="0"/>
              <a:t> </a:t>
            </a:r>
            <a:r>
              <a:rPr lang="cs-CZ" sz="2600" dirty="0" err="1" smtClean="0"/>
              <a:t>of</a:t>
            </a:r>
            <a:r>
              <a:rPr lang="cs-CZ" sz="2600" dirty="0" smtClean="0"/>
              <a:t> </a:t>
            </a:r>
            <a:r>
              <a:rPr lang="cs-CZ" sz="2600" dirty="0" err="1" smtClean="0"/>
              <a:t>Logic</a:t>
            </a:r>
            <a:r>
              <a:rPr lang="cs-CZ" sz="2600" dirty="0" smtClean="0"/>
              <a:t>. Oxford: Oxford University </a:t>
            </a:r>
            <a:r>
              <a:rPr lang="cs-CZ" sz="2600" dirty="0" err="1" smtClean="0"/>
              <a:t>Press</a:t>
            </a:r>
            <a:r>
              <a:rPr lang="cs-CZ" sz="2600" dirty="0" smtClean="0"/>
              <a:t>.</a:t>
            </a:r>
          </a:p>
          <a:p>
            <a:pPr marL="0" indent="0">
              <a:buNone/>
            </a:pPr>
            <a:r>
              <a:rPr lang="cs-CZ" sz="2600" dirty="0" err="1" smtClean="0"/>
              <a:t>Cohen</a:t>
            </a:r>
            <a:r>
              <a:rPr lang="cs-CZ" sz="2600" dirty="0" smtClean="0"/>
              <a:t>, M. R., &amp; </a:t>
            </a:r>
            <a:r>
              <a:rPr lang="cs-CZ" sz="2600" dirty="0" err="1" smtClean="0"/>
              <a:t>Nagel</a:t>
            </a:r>
            <a:r>
              <a:rPr lang="cs-CZ" sz="2600" dirty="0" smtClean="0"/>
              <a:t>, E. (1934). </a:t>
            </a:r>
            <a:r>
              <a:rPr lang="cs-CZ" sz="2600" dirty="0" err="1" smtClean="0"/>
              <a:t>An</a:t>
            </a:r>
            <a:r>
              <a:rPr lang="cs-CZ" sz="2600" dirty="0" smtClean="0"/>
              <a:t> </a:t>
            </a:r>
            <a:r>
              <a:rPr lang="cs-CZ" sz="2600" dirty="0" err="1" smtClean="0"/>
              <a:t>Introduction</a:t>
            </a:r>
            <a:r>
              <a:rPr lang="cs-CZ" sz="2600" dirty="0" smtClean="0"/>
              <a:t> to </a:t>
            </a:r>
            <a:r>
              <a:rPr lang="cs-CZ" sz="2600" dirty="0" err="1" smtClean="0"/>
              <a:t>Logic</a:t>
            </a:r>
            <a:r>
              <a:rPr lang="cs-CZ" sz="2600" dirty="0" smtClean="0"/>
              <a:t> and </a:t>
            </a:r>
            <a:r>
              <a:rPr lang="cs-CZ" sz="2600" dirty="0" err="1" smtClean="0"/>
              <a:t>Scientific</a:t>
            </a:r>
            <a:r>
              <a:rPr lang="cs-CZ" sz="2600" dirty="0" smtClean="0"/>
              <a:t> </a:t>
            </a:r>
            <a:r>
              <a:rPr lang="cs-CZ" sz="2600" dirty="0" err="1" smtClean="0"/>
              <a:t>Method</a:t>
            </a:r>
            <a:r>
              <a:rPr lang="cs-CZ" sz="2600" dirty="0" smtClean="0"/>
              <a:t>. </a:t>
            </a:r>
            <a:r>
              <a:rPr lang="cs-CZ" sz="2600" dirty="0" err="1" smtClean="0"/>
              <a:t>Harcourt</a:t>
            </a:r>
            <a:r>
              <a:rPr lang="cs-CZ" sz="2600" dirty="0" smtClean="0"/>
              <a:t>,</a:t>
            </a:r>
          </a:p>
          <a:p>
            <a:pPr marL="0" indent="0">
              <a:buNone/>
            </a:pPr>
            <a:r>
              <a:rPr lang="cs-CZ" sz="2600" dirty="0" err="1" smtClean="0"/>
              <a:t>Brace</a:t>
            </a:r>
            <a:r>
              <a:rPr lang="cs-CZ" sz="2600" dirty="0" smtClean="0"/>
              <a:t> and </a:t>
            </a:r>
            <a:r>
              <a:rPr lang="cs-CZ" sz="2600" dirty="0" err="1" smtClean="0"/>
              <a:t>Company</a:t>
            </a:r>
            <a:r>
              <a:rPr lang="cs-CZ" sz="2600" dirty="0" smtClean="0"/>
              <a:t>.</a:t>
            </a:r>
          </a:p>
          <a:p>
            <a:pPr marL="0" indent="0">
              <a:buNone/>
            </a:pPr>
            <a:r>
              <a:rPr lang="cs-CZ" sz="2600" dirty="0" smtClean="0"/>
              <a:t>Herbart, J. F. (1964). </a:t>
            </a:r>
            <a:r>
              <a:rPr lang="cs-CZ" sz="2600" dirty="0" err="1" smtClean="0"/>
              <a:t>Allgemeine</a:t>
            </a:r>
            <a:r>
              <a:rPr lang="cs-CZ" sz="2600" dirty="0" smtClean="0"/>
              <a:t> </a:t>
            </a:r>
            <a:r>
              <a:rPr lang="cs-CZ" sz="2600" dirty="0" err="1" smtClean="0"/>
              <a:t>Metaphysik</a:t>
            </a:r>
            <a:r>
              <a:rPr lang="cs-CZ" sz="2600" dirty="0" smtClean="0"/>
              <a:t>. </a:t>
            </a:r>
            <a:r>
              <a:rPr lang="cs-CZ" sz="2600" dirty="0" err="1" smtClean="0"/>
              <a:t>Zweiter</a:t>
            </a:r>
            <a:r>
              <a:rPr lang="cs-CZ" sz="2600" dirty="0" smtClean="0"/>
              <a:t>, </a:t>
            </a:r>
            <a:r>
              <a:rPr lang="cs-CZ" sz="2600" dirty="0" err="1" smtClean="0"/>
              <a:t>systematischer</a:t>
            </a:r>
            <a:r>
              <a:rPr lang="cs-CZ" sz="2600" dirty="0" smtClean="0"/>
              <a:t> </a:t>
            </a:r>
            <a:r>
              <a:rPr lang="cs-CZ" sz="2600" dirty="0" err="1" smtClean="0"/>
              <a:t>Theil</a:t>
            </a:r>
            <a:r>
              <a:rPr lang="cs-CZ" sz="2600" dirty="0" smtClean="0"/>
              <a:t>. In K. </a:t>
            </a:r>
            <a:r>
              <a:rPr lang="cs-CZ" sz="2600" dirty="0" err="1" smtClean="0"/>
              <a:t>Kehrbach</a:t>
            </a:r>
            <a:endParaRPr lang="cs-CZ" sz="2600" dirty="0" smtClean="0"/>
          </a:p>
          <a:p>
            <a:pPr marL="0" indent="0">
              <a:buNone/>
            </a:pPr>
            <a:r>
              <a:rPr lang="cs-CZ" sz="2600" dirty="0" smtClean="0"/>
              <a:t>&amp; O. </a:t>
            </a:r>
            <a:r>
              <a:rPr lang="cs-CZ" sz="2600" dirty="0" err="1" smtClean="0"/>
              <a:t>Flügel</a:t>
            </a:r>
            <a:r>
              <a:rPr lang="cs-CZ" sz="2600" dirty="0" smtClean="0"/>
              <a:t> (</a:t>
            </a:r>
            <a:r>
              <a:rPr lang="cs-CZ" sz="2600" dirty="0" err="1" smtClean="0"/>
              <a:t>eds</a:t>
            </a:r>
            <a:r>
              <a:rPr lang="cs-CZ" sz="2600" dirty="0" smtClean="0"/>
              <a:t>.), </a:t>
            </a:r>
            <a:r>
              <a:rPr lang="cs-CZ" sz="2600" dirty="0" err="1" smtClean="0"/>
              <a:t>Sämtliche</a:t>
            </a:r>
            <a:r>
              <a:rPr lang="cs-CZ" sz="2600" dirty="0" smtClean="0"/>
              <a:t> </a:t>
            </a:r>
            <a:r>
              <a:rPr lang="cs-CZ" sz="2600" dirty="0" err="1" smtClean="0"/>
              <a:t>Werke</a:t>
            </a:r>
            <a:r>
              <a:rPr lang="cs-CZ" sz="2600" dirty="0" smtClean="0"/>
              <a:t> in </a:t>
            </a:r>
            <a:r>
              <a:rPr lang="cs-CZ" sz="2600" dirty="0" err="1" smtClean="0"/>
              <a:t>chronologischer</a:t>
            </a:r>
            <a:r>
              <a:rPr lang="cs-CZ" sz="2600" dirty="0" smtClean="0"/>
              <a:t> </a:t>
            </a:r>
            <a:r>
              <a:rPr lang="cs-CZ" sz="2600" dirty="0" err="1" smtClean="0"/>
              <a:t>Reihenfolge</a:t>
            </a:r>
            <a:r>
              <a:rPr lang="cs-CZ" sz="2600" dirty="0" smtClean="0"/>
              <a:t>, vol. 8. Reprint. </a:t>
            </a:r>
            <a:r>
              <a:rPr lang="cs-CZ" sz="2600" dirty="0" err="1" smtClean="0"/>
              <a:t>Aalen</a:t>
            </a:r>
            <a:r>
              <a:rPr lang="cs-CZ" sz="2600" dirty="0" smtClean="0"/>
              <a:t>:</a:t>
            </a:r>
          </a:p>
          <a:p>
            <a:pPr marL="0" indent="0">
              <a:buNone/>
            </a:pPr>
            <a:r>
              <a:rPr lang="cs-CZ" sz="2600" dirty="0" err="1" smtClean="0"/>
              <a:t>Scientia</a:t>
            </a:r>
            <a:r>
              <a:rPr lang="cs-CZ" sz="2600" dirty="0" smtClean="0"/>
              <a:t> </a:t>
            </a:r>
            <a:r>
              <a:rPr lang="cs-CZ" sz="2600" dirty="0" err="1" smtClean="0"/>
              <a:t>Verlag</a:t>
            </a:r>
            <a:r>
              <a:rPr lang="cs-CZ" sz="2600" dirty="0" smtClean="0"/>
              <a:t>.</a:t>
            </a:r>
          </a:p>
          <a:p>
            <a:pPr marL="0" indent="0">
              <a:buNone/>
            </a:pPr>
            <a:r>
              <a:rPr lang="cs-CZ" sz="2600" dirty="0" smtClean="0"/>
              <a:t>Russell, B. (1905). “On </a:t>
            </a:r>
            <a:r>
              <a:rPr lang="cs-CZ" sz="2600" dirty="0" err="1" smtClean="0"/>
              <a:t>Denoting</a:t>
            </a:r>
            <a:r>
              <a:rPr lang="cs-CZ" sz="2600" dirty="0" smtClean="0"/>
              <a:t>.” Mind, 14(56), 479–493.</a:t>
            </a:r>
          </a:p>
          <a:p>
            <a:pPr marL="0" indent="0">
              <a:buNone/>
            </a:pPr>
            <a:r>
              <a:rPr lang="cs-CZ" sz="2600" dirty="0" err="1" smtClean="0"/>
              <a:t>Sullivan</a:t>
            </a:r>
            <a:r>
              <a:rPr lang="cs-CZ" sz="2600" dirty="0" smtClean="0"/>
              <a:t>, D. (1991). “Frege on </a:t>
            </a:r>
            <a:r>
              <a:rPr lang="cs-CZ" sz="2600" dirty="0" err="1" smtClean="0"/>
              <a:t>Existential</a:t>
            </a:r>
            <a:r>
              <a:rPr lang="cs-CZ" sz="2600" dirty="0" smtClean="0"/>
              <a:t> </a:t>
            </a:r>
            <a:r>
              <a:rPr lang="cs-CZ" sz="2600" dirty="0" err="1" smtClean="0"/>
              <a:t>Propositions</a:t>
            </a:r>
            <a:r>
              <a:rPr lang="cs-CZ" sz="2600" dirty="0" smtClean="0"/>
              <a:t>.” </a:t>
            </a:r>
            <a:r>
              <a:rPr lang="cs-CZ" sz="2600" dirty="0" err="1" smtClean="0"/>
              <a:t>Grazer</a:t>
            </a:r>
            <a:r>
              <a:rPr lang="cs-CZ" sz="2600" dirty="0" smtClean="0"/>
              <a:t> </a:t>
            </a:r>
            <a:r>
              <a:rPr lang="cs-CZ" sz="2600" dirty="0" err="1" smtClean="0"/>
              <a:t>Philosophische</a:t>
            </a:r>
            <a:r>
              <a:rPr lang="cs-CZ" sz="2600" dirty="0" smtClean="0"/>
              <a:t> </a:t>
            </a:r>
            <a:r>
              <a:rPr lang="cs-CZ" sz="2600" dirty="0" err="1" smtClean="0"/>
              <a:t>Studien</a:t>
            </a:r>
            <a:r>
              <a:rPr lang="cs-CZ" sz="2600" dirty="0" smtClean="0"/>
              <a:t>,</a:t>
            </a:r>
          </a:p>
          <a:p>
            <a:pPr marL="0" indent="0">
              <a:buNone/>
            </a:pPr>
            <a:r>
              <a:rPr lang="cs-CZ" sz="2600" dirty="0" smtClean="0"/>
              <a:t>41(1), 127–149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3727630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Standard Explanations — and Their </a:t>
            </a:r>
            <a:r>
              <a:rPr lang="en-US" dirty="0" smtClean="0"/>
              <a:t>Limits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Two </a:t>
            </a:r>
            <a:r>
              <a:rPr lang="en-US" sz="3200" dirty="0"/>
              <a:t>common explanations:</a:t>
            </a:r>
          </a:p>
          <a:p>
            <a:r>
              <a:rPr lang="en-US" sz="3200" b="1" dirty="0"/>
              <a:t>Existential import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→ modern logic rejects existence in universal judgments</a:t>
            </a:r>
          </a:p>
          <a:p>
            <a:r>
              <a:rPr lang="en-US" sz="3200" b="1" dirty="0"/>
              <a:t>Scientific usage</a:t>
            </a:r>
            <a:r>
              <a:rPr lang="en-US" sz="3200" dirty="0"/>
              <a:t> (Cohen &amp; Nagel)</a:t>
            </a:r>
            <a:br>
              <a:rPr lang="en-US" sz="3200" dirty="0"/>
            </a:br>
            <a:r>
              <a:rPr lang="en-US" sz="3200" dirty="0"/>
              <a:t>→ universals function as hypotheses in science</a:t>
            </a:r>
          </a:p>
          <a:p>
            <a:r>
              <a:rPr lang="en-US" sz="3200" b="1" dirty="0"/>
              <a:t>Problem: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Both seem to describe consequences rather than historical motivations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668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Cohen</a:t>
            </a:r>
            <a:r>
              <a:rPr lang="cs-CZ" dirty="0" smtClean="0"/>
              <a:t> and </a:t>
            </a:r>
            <a:r>
              <a:rPr lang="cs-CZ" dirty="0" err="1" smtClean="0"/>
              <a:t>Nagel</a:t>
            </a:r>
            <a:r>
              <a:rPr lang="cs-CZ" dirty="0" smtClean="0"/>
              <a:t> (1934)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Newton's first law of motion </a:t>
            </a:r>
            <a:r>
              <a:rPr lang="cs-CZ" sz="3200" dirty="0" smtClean="0"/>
              <a:t>: „</a:t>
            </a:r>
            <a:r>
              <a:rPr lang="en-US" sz="3200" dirty="0" smtClean="0"/>
              <a:t>All </a:t>
            </a:r>
            <a:r>
              <a:rPr lang="en-US" sz="3200" dirty="0"/>
              <a:t>bodies free of impressed forces persevere in their state of rest or of uniform motion in a straight line forever</a:t>
            </a:r>
            <a:r>
              <a:rPr lang="en-US" sz="3200" dirty="0" smtClean="0"/>
              <a:t>.</a:t>
            </a:r>
            <a:r>
              <a:rPr lang="cs-CZ" sz="3200" dirty="0" smtClean="0"/>
              <a:t>“ </a:t>
            </a:r>
            <a:r>
              <a:rPr lang="en-US" sz="3200" dirty="0" smtClean="0"/>
              <a:t> </a:t>
            </a:r>
            <a:endParaRPr lang="cs-CZ" sz="3200" dirty="0" smtClean="0"/>
          </a:p>
          <a:p>
            <a:r>
              <a:rPr lang="cs-CZ" sz="3200" dirty="0" smtClean="0"/>
              <a:t>„</a:t>
            </a:r>
            <a:r>
              <a:rPr lang="en-US" sz="3200" dirty="0" smtClean="0"/>
              <a:t>Will </a:t>
            </a:r>
            <a:r>
              <a:rPr lang="en-US" sz="3200" dirty="0"/>
              <a:t>the reader affirm that this proposition asserts the existence of any body which is not under the influence of an impressed force</a:t>
            </a:r>
            <a:r>
              <a:rPr lang="en-US" sz="3200" dirty="0" smtClean="0"/>
              <a:t>?</a:t>
            </a:r>
            <a:r>
              <a:rPr lang="cs-CZ" sz="3200" dirty="0" smtClean="0"/>
              <a:t>“</a:t>
            </a:r>
            <a:r>
              <a:rPr lang="en-US" sz="3200" dirty="0" smtClean="0"/>
              <a:t> </a:t>
            </a:r>
            <a:r>
              <a:rPr lang="cs-CZ" sz="1800" dirty="0" smtClean="0"/>
              <a:t>(p. 42)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21105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sz="2800" dirty="0" err="1" smtClean="0"/>
              <a:t>Every</a:t>
            </a:r>
            <a:r>
              <a:rPr lang="cs-CZ" sz="2800" dirty="0" smtClean="0"/>
              <a:t> S </a:t>
            </a:r>
            <a:r>
              <a:rPr lang="cs-CZ" sz="2800" dirty="0" err="1" smtClean="0"/>
              <a:t>is</a:t>
            </a:r>
            <a:r>
              <a:rPr lang="cs-CZ" sz="2800" dirty="0" smtClean="0"/>
              <a:t> P (</a:t>
            </a:r>
            <a:r>
              <a:rPr lang="cs-CZ" sz="2800" dirty="0" err="1" smtClean="0"/>
              <a:t>Modern</a:t>
            </a:r>
            <a:r>
              <a:rPr lang="cs-CZ" sz="2800" dirty="0" smtClean="0"/>
              <a:t> </a:t>
            </a:r>
            <a:r>
              <a:rPr lang="cs-CZ" sz="2800" dirty="0" err="1" smtClean="0"/>
              <a:t>logic</a:t>
            </a:r>
            <a:r>
              <a:rPr lang="cs-CZ" sz="2800" dirty="0" smtClean="0"/>
              <a:t>)</a:t>
            </a:r>
            <a:endParaRPr lang="cs-CZ" sz="28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3200" dirty="0">
                <a:solidFill>
                  <a:prstClr val="black"/>
                </a:solidFill>
                <a:sym typeface="Symbol"/>
              </a:rPr>
              <a:t></a:t>
            </a:r>
            <a:r>
              <a:rPr lang="cs-CZ" sz="3200" dirty="0">
                <a:solidFill>
                  <a:prstClr val="black"/>
                </a:solidFill>
              </a:rPr>
              <a:t>x (S(x)</a:t>
            </a:r>
            <a:r>
              <a:rPr lang="cs-CZ" sz="3200" dirty="0">
                <a:solidFill>
                  <a:prstClr val="black"/>
                </a:solidFill>
                <a:sym typeface="Symbol" panose="05050102010706020507" pitchFamily="18" charset="2"/>
              </a:rPr>
              <a:t> </a:t>
            </a:r>
            <a:r>
              <a:rPr lang="cs-CZ" sz="3200" dirty="0">
                <a:solidFill>
                  <a:prstClr val="black"/>
                </a:solidFill>
              </a:rPr>
              <a:t> P(x))</a:t>
            </a:r>
            <a:r>
              <a:rPr lang="cs-CZ" sz="3200" dirty="0"/>
              <a:t> </a:t>
            </a:r>
            <a:endParaRPr lang="cs-CZ" sz="3200" dirty="0" smtClean="0"/>
          </a:p>
          <a:p>
            <a:endParaRPr lang="cs-CZ" sz="3200" dirty="0" smtClean="0"/>
          </a:p>
          <a:p>
            <a:r>
              <a:rPr lang="cs-CZ" sz="3200" dirty="0">
                <a:solidFill>
                  <a:prstClr val="black"/>
                </a:solidFill>
              </a:rPr>
              <a:t>¬</a:t>
            </a:r>
            <a:r>
              <a:rPr lang="cs-CZ" sz="3200" dirty="0">
                <a:solidFill>
                  <a:prstClr val="black"/>
                </a:solidFill>
                <a:sym typeface="Symbol"/>
              </a:rPr>
              <a:t></a:t>
            </a:r>
            <a:r>
              <a:rPr lang="cs-CZ" sz="3200" dirty="0">
                <a:solidFill>
                  <a:prstClr val="black"/>
                </a:solidFill>
              </a:rPr>
              <a:t>x (S(x)</a:t>
            </a:r>
            <a:r>
              <a:rPr lang="cs-CZ" sz="3200" dirty="0">
                <a:solidFill>
                  <a:prstClr val="black"/>
                </a:solidFill>
                <a:sym typeface="Symbol" panose="05050102010706020507" pitchFamily="18" charset="2"/>
              </a:rPr>
              <a:t> </a:t>
            </a:r>
            <a:r>
              <a:rPr lang="cs-CZ" sz="3200" dirty="0">
                <a:solidFill>
                  <a:prstClr val="black"/>
                </a:solidFill>
              </a:rPr>
              <a:t> ¬P(x))</a:t>
            </a:r>
            <a:endParaRPr lang="cs-CZ" sz="32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cs-CZ" sz="2800" dirty="0" err="1" smtClean="0"/>
              <a:t>Every</a:t>
            </a:r>
            <a:r>
              <a:rPr lang="cs-CZ" sz="2800" dirty="0" smtClean="0"/>
              <a:t> S </a:t>
            </a:r>
            <a:r>
              <a:rPr lang="cs-CZ" sz="2800" dirty="0" err="1" smtClean="0"/>
              <a:t>is</a:t>
            </a:r>
            <a:r>
              <a:rPr lang="cs-CZ" sz="2800" dirty="0" smtClean="0"/>
              <a:t> P (Herbart, </a:t>
            </a:r>
            <a:r>
              <a:rPr lang="cs-CZ" sz="2800" dirty="0" err="1" smtClean="0"/>
              <a:t>Brentano</a:t>
            </a:r>
            <a:r>
              <a:rPr lang="cs-CZ" sz="2800" dirty="0" smtClean="0"/>
              <a:t>)</a:t>
            </a:r>
            <a:endParaRPr lang="cs-CZ" sz="280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if </a:t>
            </a:r>
            <a:r>
              <a:rPr lang="cs-CZ" sz="3200" dirty="0" smtClean="0"/>
              <a:t>S</a:t>
            </a:r>
            <a:r>
              <a:rPr lang="en-US" sz="3200" dirty="0" smtClean="0"/>
              <a:t> </a:t>
            </a:r>
            <a:r>
              <a:rPr lang="en-US" sz="3200" dirty="0"/>
              <a:t>is posited, then </a:t>
            </a:r>
            <a:r>
              <a:rPr lang="cs-CZ" sz="3200" dirty="0" smtClean="0"/>
              <a:t>P</a:t>
            </a:r>
            <a:r>
              <a:rPr lang="en-US" sz="3200" dirty="0" smtClean="0"/>
              <a:t> is </a:t>
            </a:r>
            <a:r>
              <a:rPr lang="en-US" sz="3200" dirty="0"/>
              <a:t>also </a:t>
            </a:r>
            <a:r>
              <a:rPr lang="en-US" sz="3200" dirty="0" smtClean="0"/>
              <a:t>posited</a:t>
            </a:r>
            <a:r>
              <a:rPr lang="cs-CZ" sz="3200" dirty="0" smtClean="0"/>
              <a:t> (Herbart)</a:t>
            </a:r>
          </a:p>
          <a:p>
            <a:r>
              <a:rPr lang="cs-CZ" sz="3200" dirty="0" err="1" smtClean="0"/>
              <a:t>There</a:t>
            </a:r>
            <a:r>
              <a:rPr lang="cs-CZ" sz="3200" dirty="0" smtClean="0"/>
              <a:t> </a:t>
            </a:r>
            <a:r>
              <a:rPr lang="cs-CZ" sz="3200" dirty="0" err="1" smtClean="0"/>
              <a:t>is</a:t>
            </a:r>
            <a:r>
              <a:rPr lang="cs-CZ" sz="3200" dirty="0" smtClean="0"/>
              <a:t> no S </a:t>
            </a:r>
            <a:r>
              <a:rPr lang="cs-CZ" sz="3200" dirty="0" err="1" smtClean="0"/>
              <a:t>which</a:t>
            </a:r>
            <a:r>
              <a:rPr lang="cs-CZ" sz="3200" dirty="0" smtClean="0"/>
              <a:t> </a:t>
            </a:r>
            <a:r>
              <a:rPr lang="cs-CZ" sz="3200" dirty="0" err="1" smtClean="0"/>
              <a:t>is</a:t>
            </a:r>
            <a:r>
              <a:rPr lang="cs-CZ" sz="3200" dirty="0" smtClean="0"/>
              <a:t> non P (</a:t>
            </a:r>
            <a:r>
              <a:rPr lang="cs-CZ" sz="3200" dirty="0" err="1" smtClean="0"/>
              <a:t>Brentano</a:t>
            </a:r>
            <a:r>
              <a:rPr lang="cs-CZ" sz="3200" dirty="0" smtClean="0"/>
              <a:t>)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43127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smtClean="0"/>
              <a:t>„</a:t>
            </a:r>
            <a:r>
              <a:rPr lang="en-US" sz="3200" dirty="0" smtClean="0"/>
              <a:t>On </a:t>
            </a:r>
            <a:r>
              <a:rPr lang="en-US" sz="3200" dirty="0"/>
              <a:t>the one hand, early in the 19th century Herbart started the view that a categorical judgment is never a judgment of existence, but always hypothetical; on the other hand, in the latter part of the century Brentano started the view that all categorical judgments are existential</a:t>
            </a:r>
            <a:r>
              <a:rPr lang="en-US" sz="3200" dirty="0" smtClean="0"/>
              <a:t>.</a:t>
            </a:r>
            <a:r>
              <a:rPr lang="cs-CZ" sz="3200" dirty="0" smtClean="0"/>
              <a:t>“ </a:t>
            </a:r>
            <a:r>
              <a:rPr lang="cs-CZ" sz="2000" dirty="0" smtClean="0"/>
              <a:t>(</a:t>
            </a:r>
            <a:r>
              <a:rPr lang="cs-CZ" sz="2000" dirty="0" err="1" smtClean="0"/>
              <a:t>article</a:t>
            </a:r>
            <a:r>
              <a:rPr lang="cs-CZ" sz="2000" dirty="0" smtClean="0"/>
              <a:t> </a:t>
            </a:r>
            <a:r>
              <a:rPr lang="cs-CZ" sz="2000" i="1" dirty="0" err="1" smtClean="0"/>
              <a:t>Logic</a:t>
            </a:r>
            <a:r>
              <a:rPr lang="cs-CZ" sz="2000" dirty="0" smtClean="0"/>
              <a:t>, </a:t>
            </a:r>
            <a:r>
              <a:rPr lang="cs-CZ" sz="2000" dirty="0" err="1" smtClean="0"/>
              <a:t>Encyclopedia</a:t>
            </a:r>
            <a:r>
              <a:rPr lang="cs-CZ" sz="2000" dirty="0" smtClean="0"/>
              <a:t> </a:t>
            </a:r>
            <a:r>
              <a:rPr lang="cs-CZ" sz="2000" dirty="0" err="1" smtClean="0"/>
              <a:t>Britannica</a:t>
            </a:r>
            <a:r>
              <a:rPr lang="cs-CZ" sz="2000" dirty="0" smtClean="0"/>
              <a:t> 1911, by Thomas H. Case)</a:t>
            </a:r>
            <a:endParaRPr 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119604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A </a:t>
            </a:r>
            <a:r>
              <a:rPr lang="cs-CZ" dirty="0" err="1"/>
              <a:t>Historical</a:t>
            </a:r>
            <a:r>
              <a:rPr lang="cs-CZ" dirty="0"/>
              <a:t> </a:t>
            </a:r>
            <a:r>
              <a:rPr lang="cs-CZ" dirty="0" err="1"/>
              <a:t>Hypothesis</a:t>
            </a:r>
            <a:endParaRPr lang="cs-CZ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838200" y="1100504"/>
            <a:ext cx="9885218" cy="580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The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shift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originates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in </a:t>
            </a:r>
            <a:r>
              <a:rPr kumimoji="0" lang="cs-CZ" alt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19th-century </a:t>
            </a:r>
            <a:r>
              <a:rPr kumimoji="0" lang="cs-CZ" altLang="cs-CZ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logic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Key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figure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 </a:t>
            </a:r>
            <a:r>
              <a:rPr kumimoji="0" lang="cs-CZ" altLang="cs-C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Johann Friedrich Herbart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Herbart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explicitly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claims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All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categorical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judgments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are, in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their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logical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meaning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hypothetical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This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claim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predates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Frege, Russell, and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modern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quantification</a:t>
            </a:r>
            <a:r>
              <a:rPr kumimoji="0" lang="cs-CZ" altLang="cs-CZ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cs-CZ" altLang="cs-CZ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theory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altLang="cs-CZ" sz="1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altLang="cs-CZ" sz="1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altLang="cs-CZ" sz="1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98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Herbart’s Fundamental View of Logic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 err="1"/>
              <a:t>Herbart’s</a:t>
            </a:r>
            <a:r>
              <a:rPr lang="cs-CZ" sz="3200" dirty="0"/>
              <a:t> </a:t>
            </a:r>
            <a:r>
              <a:rPr lang="cs-CZ" sz="3200" dirty="0" err="1"/>
              <a:t>starting</a:t>
            </a:r>
            <a:r>
              <a:rPr lang="cs-CZ" sz="3200" dirty="0"/>
              <a:t> </a:t>
            </a:r>
            <a:r>
              <a:rPr lang="cs-CZ" sz="3200" dirty="0" smtClean="0"/>
              <a:t>point (</a:t>
            </a:r>
            <a:r>
              <a:rPr lang="cs-CZ" sz="3200" dirty="0" err="1" smtClean="0"/>
              <a:t>against</a:t>
            </a:r>
            <a:r>
              <a:rPr lang="cs-CZ" sz="3200" dirty="0" smtClean="0"/>
              <a:t> </a:t>
            </a:r>
            <a:r>
              <a:rPr lang="cs-CZ" sz="3200" dirty="0" err="1" smtClean="0"/>
              <a:t>Aristotle</a:t>
            </a:r>
            <a:r>
              <a:rPr lang="cs-CZ" sz="3200" dirty="0" smtClean="0"/>
              <a:t>, Kant, </a:t>
            </a:r>
            <a:r>
              <a:rPr lang="cs-CZ" sz="3200" dirty="0" err="1" smtClean="0"/>
              <a:t>Hegel</a:t>
            </a:r>
            <a:r>
              <a:rPr lang="cs-CZ" sz="3200" dirty="0" smtClean="0"/>
              <a:t>):</a:t>
            </a:r>
            <a:endParaRPr lang="cs-CZ" sz="3200" dirty="0"/>
          </a:p>
          <a:p>
            <a:pPr lvl="0"/>
            <a:r>
              <a:rPr lang="cs-CZ" sz="3200" dirty="0" err="1"/>
              <a:t>Logic</a:t>
            </a:r>
            <a:r>
              <a:rPr lang="cs-CZ" sz="3200" dirty="0"/>
              <a:t> </a:t>
            </a:r>
            <a:r>
              <a:rPr lang="cs-CZ" sz="3200" dirty="0" err="1"/>
              <a:t>is</a:t>
            </a:r>
            <a:r>
              <a:rPr lang="cs-CZ" sz="3200" dirty="0"/>
              <a:t> </a:t>
            </a:r>
            <a:r>
              <a:rPr lang="cs-CZ" sz="3200" b="1" dirty="0"/>
              <a:t>not ontology</a:t>
            </a:r>
            <a:endParaRPr lang="cs-CZ" sz="3200" dirty="0"/>
          </a:p>
          <a:p>
            <a:pPr lvl="0"/>
            <a:r>
              <a:rPr lang="cs-CZ" sz="3200" dirty="0" err="1"/>
              <a:t>Logic</a:t>
            </a:r>
            <a:r>
              <a:rPr lang="cs-CZ" sz="3200" dirty="0"/>
              <a:t> </a:t>
            </a:r>
            <a:r>
              <a:rPr lang="cs-CZ" sz="3200" dirty="0" err="1"/>
              <a:t>does</a:t>
            </a:r>
            <a:r>
              <a:rPr lang="cs-CZ" sz="3200" dirty="0"/>
              <a:t> </a:t>
            </a:r>
            <a:r>
              <a:rPr lang="cs-CZ" sz="3200" b="1" dirty="0"/>
              <a:t>not</a:t>
            </a:r>
            <a:r>
              <a:rPr lang="cs-CZ" sz="3200" dirty="0"/>
              <a:t> </a:t>
            </a:r>
            <a:r>
              <a:rPr lang="cs-CZ" sz="3200" dirty="0" err="1"/>
              <a:t>tell</a:t>
            </a:r>
            <a:r>
              <a:rPr lang="cs-CZ" sz="3200" dirty="0"/>
              <a:t> </a:t>
            </a:r>
            <a:r>
              <a:rPr lang="cs-CZ" sz="3200" dirty="0" err="1"/>
              <a:t>us</a:t>
            </a:r>
            <a:r>
              <a:rPr lang="cs-CZ" sz="3200" dirty="0"/>
              <a:t> </a:t>
            </a:r>
            <a:r>
              <a:rPr lang="cs-CZ" sz="3200" dirty="0" err="1"/>
              <a:t>what</a:t>
            </a:r>
            <a:r>
              <a:rPr lang="cs-CZ" sz="3200" dirty="0"/>
              <a:t> </a:t>
            </a:r>
            <a:r>
              <a:rPr lang="cs-CZ" sz="3200" dirty="0" err="1"/>
              <a:t>exists</a:t>
            </a:r>
            <a:endParaRPr lang="cs-CZ" sz="3200" dirty="0"/>
          </a:p>
          <a:p>
            <a:pPr lvl="0"/>
            <a:r>
              <a:rPr lang="cs-CZ" sz="3200" dirty="0" err="1"/>
              <a:t>Logic</a:t>
            </a:r>
            <a:r>
              <a:rPr lang="cs-CZ" sz="3200" dirty="0"/>
              <a:t> </a:t>
            </a:r>
            <a:r>
              <a:rPr lang="cs-CZ" sz="3200" dirty="0" err="1"/>
              <a:t>tells</a:t>
            </a:r>
            <a:r>
              <a:rPr lang="cs-CZ" sz="3200" dirty="0"/>
              <a:t> </a:t>
            </a:r>
            <a:r>
              <a:rPr lang="cs-CZ" sz="3200" dirty="0" err="1"/>
              <a:t>us</a:t>
            </a:r>
            <a:r>
              <a:rPr lang="cs-CZ" sz="3200" dirty="0"/>
              <a:t>:</a:t>
            </a:r>
          </a:p>
          <a:p>
            <a:pPr lvl="1"/>
            <a:r>
              <a:rPr lang="cs-CZ" sz="3200" dirty="0" err="1"/>
              <a:t>how</a:t>
            </a:r>
            <a:r>
              <a:rPr lang="cs-CZ" sz="3200" dirty="0"/>
              <a:t> </a:t>
            </a:r>
            <a:r>
              <a:rPr lang="cs-CZ" sz="3200" dirty="0" err="1" smtClean="0"/>
              <a:t>concepts</a:t>
            </a:r>
            <a:r>
              <a:rPr lang="cs-CZ" sz="3200" dirty="0" smtClean="0"/>
              <a:t> </a:t>
            </a:r>
            <a:r>
              <a:rPr lang="cs-CZ" sz="3200" dirty="0" err="1"/>
              <a:t>must</a:t>
            </a:r>
            <a:r>
              <a:rPr lang="cs-CZ" sz="3200" dirty="0"/>
              <a:t> </a:t>
            </a:r>
            <a:r>
              <a:rPr lang="cs-CZ" sz="3200" dirty="0" err="1"/>
              <a:t>be</a:t>
            </a:r>
            <a:r>
              <a:rPr lang="cs-CZ" sz="3200" dirty="0"/>
              <a:t> </a:t>
            </a:r>
            <a:r>
              <a:rPr lang="cs-CZ" sz="3200" dirty="0" err="1"/>
              <a:t>combined</a:t>
            </a:r>
            <a:endParaRPr lang="cs-CZ" sz="3200" dirty="0"/>
          </a:p>
          <a:p>
            <a:pPr lvl="1"/>
            <a:r>
              <a:rPr lang="cs-CZ" sz="3200" dirty="0"/>
              <a:t>in </a:t>
            </a:r>
            <a:r>
              <a:rPr lang="cs-CZ" sz="3200" dirty="0" err="1"/>
              <a:t>order</a:t>
            </a:r>
            <a:r>
              <a:rPr lang="cs-CZ" sz="3200" dirty="0"/>
              <a:t> to </a:t>
            </a:r>
            <a:r>
              <a:rPr lang="cs-CZ" sz="3200" dirty="0" err="1"/>
              <a:t>avoid</a:t>
            </a:r>
            <a:r>
              <a:rPr lang="cs-CZ" sz="3200" dirty="0"/>
              <a:t> </a:t>
            </a:r>
            <a:r>
              <a:rPr lang="cs-CZ" sz="3200" dirty="0" err="1"/>
              <a:t>contradiction</a:t>
            </a:r>
            <a:endParaRPr lang="cs-CZ" sz="3200" dirty="0"/>
          </a:p>
          <a:p>
            <a:r>
              <a:rPr lang="cs-CZ" sz="3200" b="1" dirty="0" err="1"/>
              <a:t>Logic</a:t>
            </a:r>
            <a:r>
              <a:rPr lang="cs-CZ" sz="3200" b="1" dirty="0"/>
              <a:t> = a normative </a:t>
            </a:r>
            <a:r>
              <a:rPr lang="cs-CZ" sz="3200" b="1" dirty="0" err="1"/>
              <a:t>theory</a:t>
            </a:r>
            <a:r>
              <a:rPr lang="cs-CZ" sz="3200" b="1" dirty="0"/>
              <a:t> </a:t>
            </a:r>
            <a:r>
              <a:rPr lang="cs-CZ" sz="3200" b="1" dirty="0" err="1"/>
              <a:t>of</a:t>
            </a:r>
            <a:r>
              <a:rPr lang="cs-CZ" sz="3200" b="1" dirty="0"/>
              <a:t> non-</a:t>
            </a:r>
            <a:r>
              <a:rPr lang="cs-CZ" sz="3200" b="1" dirty="0" err="1"/>
              <a:t>contradictory</a:t>
            </a:r>
            <a:r>
              <a:rPr lang="cs-CZ" sz="3200" b="1" dirty="0"/>
              <a:t> </a:t>
            </a:r>
            <a:r>
              <a:rPr lang="cs-CZ" sz="3200" b="1" dirty="0" err="1"/>
              <a:t>thinking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233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err="1"/>
              <a:t>Logic</a:t>
            </a:r>
            <a:r>
              <a:rPr lang="cs-CZ" dirty="0"/>
              <a:t> and Existence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Key consequence:</a:t>
            </a:r>
          </a:p>
          <a:p>
            <a:r>
              <a:rPr lang="en-US" sz="3200" dirty="0"/>
              <a:t>Logical relations are independent of existence</a:t>
            </a:r>
          </a:p>
          <a:p>
            <a:r>
              <a:rPr lang="en-US" sz="3200" dirty="0"/>
              <a:t>Contradiction is a relation </a:t>
            </a:r>
            <a:r>
              <a:rPr lang="en-US" sz="3200" b="1" dirty="0"/>
              <a:t>between </a:t>
            </a:r>
            <a:r>
              <a:rPr lang="cs-CZ" sz="3200" b="1" dirty="0" err="1" smtClean="0"/>
              <a:t>concepts</a:t>
            </a:r>
            <a:r>
              <a:rPr lang="en-US" sz="3200" dirty="0" smtClean="0"/>
              <a:t>, </a:t>
            </a:r>
            <a:r>
              <a:rPr lang="en-US" sz="3200" dirty="0"/>
              <a:t>not things</a:t>
            </a:r>
          </a:p>
          <a:p>
            <a:r>
              <a:rPr lang="en-US" sz="3200" dirty="0"/>
              <a:t>Therefore:</a:t>
            </a:r>
          </a:p>
          <a:p>
            <a:pPr lvl="1"/>
            <a:r>
              <a:rPr lang="en-US" dirty="0"/>
              <a:t>logic can operate without existential assumptions</a:t>
            </a:r>
          </a:p>
          <a:p>
            <a:pPr lvl="1"/>
            <a:r>
              <a:rPr lang="en-US" dirty="0"/>
              <a:t>judgments need not assert existence</a:t>
            </a:r>
          </a:p>
          <a:p>
            <a:r>
              <a:rPr lang="en-US" dirty="0"/>
              <a:t>This sets the stage for a non-existential conception of judgment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525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1177</Words>
  <Application>Microsoft Office PowerPoint</Application>
  <PresentationFormat>Širokoúhlá obrazovka</PresentationFormat>
  <Paragraphs>146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Symbol</vt:lpstr>
      <vt:lpstr>Motiv Office</vt:lpstr>
      <vt:lpstr>When ‘Every S is P’ Became Hypothetical: Rediscovering Herbart</vt:lpstr>
      <vt:lpstr>Intro</vt:lpstr>
      <vt:lpstr>Standard Explanations — and Their Limits</vt:lpstr>
      <vt:lpstr>Cohen and Nagel (1934)</vt:lpstr>
      <vt:lpstr>Prezentace aplikace PowerPoint</vt:lpstr>
      <vt:lpstr>Prezentace aplikace PowerPoint</vt:lpstr>
      <vt:lpstr>A Historical Hypothesis</vt:lpstr>
      <vt:lpstr>Herbart’s Fundamental View of Logic</vt:lpstr>
      <vt:lpstr>Logic and Existence</vt:lpstr>
      <vt:lpstr>Judgment as an Act of Combination</vt:lpstr>
      <vt:lpstr>“A is B” — What Does It Mean?</vt:lpstr>
      <vt:lpstr> Kant - Lectures on Logic</vt:lpstr>
      <vt:lpstr>Kant - Lectures on Logic</vt:lpstr>
      <vt:lpstr>Setzung (Positing) of Concepts</vt:lpstr>
      <vt:lpstr>Setzung (Positing) of Concepts</vt:lpstr>
      <vt:lpstr>Setzung (Positing) of Concepts</vt:lpstr>
      <vt:lpstr>Why Every Judgment Is Hypothetical</vt:lpstr>
      <vt:lpstr>Types of Judgments Reconsidered</vt:lpstr>
      <vt:lpstr>Herbart’s Historical Significance</vt:lpstr>
      <vt:lpstr>Conclusion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‘Every S is P’ Became Hypothetical: Rediscovering Herbart</dc:title>
  <dc:creator>Sebelova Jana</dc:creator>
  <cp:lastModifiedBy>Sebelova Jana</cp:lastModifiedBy>
  <cp:revision>56</cp:revision>
  <dcterms:created xsi:type="dcterms:W3CDTF">2026-01-12T13:07:40Z</dcterms:created>
  <dcterms:modified xsi:type="dcterms:W3CDTF">2026-02-06T22:39:47Z</dcterms:modified>
</cp:coreProperties>
</file>